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92" r:id="rId2"/>
    <p:sldId id="280" r:id="rId3"/>
    <p:sldId id="283" r:id="rId4"/>
    <p:sldId id="286" r:id="rId5"/>
    <p:sldId id="257" r:id="rId6"/>
    <p:sldId id="256" r:id="rId7"/>
    <p:sldId id="260" r:id="rId8"/>
    <p:sldId id="261" r:id="rId9"/>
    <p:sldId id="262" r:id="rId10"/>
    <p:sldId id="263" r:id="rId11"/>
    <p:sldId id="265" r:id="rId12"/>
    <p:sldId id="281" r:id="rId13"/>
    <p:sldId id="259" r:id="rId14"/>
    <p:sldId id="270" r:id="rId15"/>
    <p:sldId id="285" r:id="rId16"/>
    <p:sldId id="284" r:id="rId17"/>
    <p:sldId id="282" r:id="rId18"/>
    <p:sldId id="267" r:id="rId19"/>
    <p:sldId id="287" r:id="rId20"/>
    <p:sldId id="290" r:id="rId21"/>
    <p:sldId id="29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E+56nKCkl1BqhvzbRxGxfA==" hashData="4lTenff/UGpC+AZ4xrCXQ6NUdYo="/>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073"/>
    <a:srgbClr val="F9B2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0"/>
  </p:normalViewPr>
  <p:slideViewPr>
    <p:cSldViewPr>
      <p:cViewPr>
        <p:scale>
          <a:sx n="100" d="100"/>
          <a:sy n="100" d="100"/>
        </p:scale>
        <p:origin x="-282" y="5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F43EE-1490-4492-A6A3-568AB5F4A536}" type="datetimeFigureOut">
              <a:rPr lang="ru-RU" smtClean="0"/>
              <a:pPr/>
              <a:t>21.11.2016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498847-2AC7-4115-8D26-F6162174352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498847-2AC7-4115-8D26-F61621743528}"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C8DE2A7-73B1-476E-8268-9E16DE0D241D}" type="datetimeFigureOut">
              <a:rPr lang="ru-RU" smtClean="0"/>
              <a:pPr/>
              <a:t>21.11.2016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2B00BD-ECFC-4FD7-B07E-E32116E324C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8DE2A7-73B1-476E-8268-9E16DE0D241D}" type="datetimeFigureOut">
              <a:rPr lang="ru-RU" smtClean="0"/>
              <a:pPr/>
              <a:t>21.11.2016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2B00BD-ECFC-4FD7-B07E-E32116E324C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8DE2A7-73B1-476E-8268-9E16DE0D241D}" type="datetimeFigureOut">
              <a:rPr lang="ru-RU" smtClean="0"/>
              <a:pPr/>
              <a:t>21.11.2016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2B00BD-ECFC-4FD7-B07E-E32116E324C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8DE2A7-73B1-476E-8268-9E16DE0D241D}" type="datetimeFigureOut">
              <a:rPr lang="ru-RU" smtClean="0"/>
              <a:pPr/>
              <a:t>21.11.2016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2B00BD-ECFC-4FD7-B07E-E32116E324C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C8DE2A7-73B1-476E-8268-9E16DE0D241D}" type="datetimeFigureOut">
              <a:rPr lang="ru-RU" smtClean="0"/>
              <a:pPr/>
              <a:t>21.11.2016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2B00BD-ECFC-4FD7-B07E-E32116E324C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C8DE2A7-73B1-476E-8268-9E16DE0D241D}" type="datetimeFigureOut">
              <a:rPr lang="ru-RU" smtClean="0"/>
              <a:pPr/>
              <a:t>21.11.2016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2B00BD-ECFC-4FD7-B07E-E32116E324C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C8DE2A7-73B1-476E-8268-9E16DE0D241D}" type="datetimeFigureOut">
              <a:rPr lang="ru-RU" smtClean="0"/>
              <a:pPr/>
              <a:t>21.11.2016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B2B00BD-ECFC-4FD7-B07E-E32116E324C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C8DE2A7-73B1-476E-8268-9E16DE0D241D}" type="datetimeFigureOut">
              <a:rPr lang="ru-RU" smtClean="0"/>
              <a:pPr/>
              <a:t>21.11.2016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B2B00BD-ECFC-4FD7-B07E-E32116E324C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8DE2A7-73B1-476E-8268-9E16DE0D241D}" type="datetimeFigureOut">
              <a:rPr lang="ru-RU" smtClean="0"/>
              <a:pPr/>
              <a:t>21.11.2016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B2B00BD-ECFC-4FD7-B07E-E32116E324C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8DE2A7-73B1-476E-8268-9E16DE0D241D}" type="datetimeFigureOut">
              <a:rPr lang="ru-RU" smtClean="0"/>
              <a:pPr/>
              <a:t>21.11.2016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2B00BD-ECFC-4FD7-B07E-E32116E324C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8DE2A7-73B1-476E-8268-9E16DE0D241D}" type="datetimeFigureOut">
              <a:rPr lang="ru-RU" smtClean="0"/>
              <a:pPr/>
              <a:t>21.11.2016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2B00BD-ECFC-4FD7-B07E-E32116E324C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DE2A7-73B1-476E-8268-9E16DE0D241D}" type="datetimeFigureOut">
              <a:rPr lang="ru-RU" smtClean="0"/>
              <a:pPr/>
              <a:t>21.11.2016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B00BD-ECFC-4FD7-B07E-E32116E324C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7" name="Содержимое 6"/>
          <p:cNvSpPr>
            <a:spLocks noGrp="1"/>
          </p:cNvSpPr>
          <p:nvPr>
            <p:ph sz="half" idx="2"/>
          </p:nvPr>
        </p:nvSpPr>
        <p:spPr>
          <a:xfrm>
            <a:off x="799009" y="4653136"/>
            <a:ext cx="7848872" cy="1368152"/>
          </a:xfrm>
          <a:solidFill>
            <a:srgbClr val="F9B073"/>
          </a:solidFill>
          <a:ln/>
        </p:spPr>
        <p:style>
          <a:lnRef idx="0">
            <a:schemeClr val="accent3"/>
          </a:lnRef>
          <a:fillRef idx="3">
            <a:schemeClr val="accent3"/>
          </a:fillRef>
          <a:effectRef idx="3">
            <a:schemeClr val="accent3"/>
          </a:effectRef>
          <a:fontRef idx="minor">
            <a:schemeClr val="lt1"/>
          </a:fontRef>
        </p:style>
        <p:txBody>
          <a:bodyPr>
            <a:normAutofit lnSpcReduction="10000"/>
          </a:bodyPr>
          <a:lstStyle/>
          <a:p>
            <a:pPr marL="0" indent="0">
              <a:lnSpc>
                <a:spcPct val="120000"/>
              </a:lnSpc>
              <a:spcBef>
                <a:spcPts val="0"/>
              </a:spcBef>
              <a:buNone/>
            </a:pPr>
            <a:r>
              <a:rPr lang="ru-RU" sz="1800" dirty="0" smtClean="0">
                <a:solidFill>
                  <a:schemeClr val="tx1"/>
                </a:solidFill>
                <a:latin typeface="Times New Roman" pitchFamily="18" charset="0"/>
                <a:cs typeface="Times New Roman" pitchFamily="18" charset="0"/>
              </a:rPr>
              <a:t>Вам предлагается виртуальная выставка – </a:t>
            </a:r>
          </a:p>
          <a:p>
            <a:pPr marL="0" indent="0">
              <a:lnSpc>
                <a:spcPct val="120000"/>
              </a:lnSpc>
              <a:spcBef>
                <a:spcPts val="0"/>
              </a:spcBef>
              <a:buNone/>
            </a:pPr>
            <a:r>
              <a:rPr lang="ru-RU" sz="1800" b="1" i="1" dirty="0" smtClean="0">
                <a:solidFill>
                  <a:schemeClr val="tx1"/>
                </a:solidFill>
                <a:latin typeface="Times New Roman" pitchFamily="18" charset="0"/>
                <a:cs typeface="Times New Roman" pitchFamily="18" charset="0"/>
              </a:rPr>
              <a:t>«Писатель русского большинства» (к 195-летию Ф.М. Достоевского)  - </a:t>
            </a:r>
            <a:r>
              <a:rPr lang="ru-RU" sz="1800" dirty="0" smtClean="0">
                <a:solidFill>
                  <a:schemeClr val="tx1"/>
                </a:solidFill>
                <a:latin typeface="Times New Roman" pitchFamily="18" charset="0"/>
                <a:cs typeface="Times New Roman" pitchFamily="18" charset="0"/>
              </a:rPr>
              <a:t> выставка-знакомство, выставка-портрет, выставка-размышление, выставка-откровение….</a:t>
            </a:r>
            <a:endParaRPr lang="ru-RU" sz="1800" dirty="0">
              <a:solidFill>
                <a:schemeClr val="tx1"/>
              </a:solidFill>
              <a:latin typeface="Times New Roman" pitchFamily="18" charset="0"/>
              <a:cs typeface="Times New Roman" pitchFamily="18" charset="0"/>
            </a:endParaRPr>
          </a:p>
        </p:txBody>
      </p:sp>
      <p:sp>
        <p:nvSpPr>
          <p:cNvPr id="8" name="Текст 7"/>
          <p:cNvSpPr>
            <a:spLocks noGrp="1"/>
          </p:cNvSpPr>
          <p:nvPr>
            <p:ph type="body" sz="quarter" idx="3"/>
          </p:nvPr>
        </p:nvSpPr>
        <p:spPr/>
        <p:txBody>
          <a:bodyPr/>
          <a:lstStyle/>
          <a:p>
            <a:endParaRPr lang="ru-RU"/>
          </a:p>
        </p:txBody>
      </p:sp>
      <p:sp>
        <p:nvSpPr>
          <p:cNvPr id="10" name="Содержимое 9"/>
          <p:cNvSpPr>
            <a:spLocks noGrp="1"/>
          </p:cNvSpPr>
          <p:nvPr>
            <p:ph sz="quarter" idx="4"/>
          </p:nvPr>
        </p:nvSpPr>
        <p:spPr>
          <a:xfrm>
            <a:off x="755576" y="476672"/>
            <a:ext cx="7848872" cy="2862322"/>
          </a:xfrm>
          <a:prstGeom prst="rect">
            <a:avLst/>
          </a:prstGeom>
          <a:solidFill>
            <a:srgbClr val="F9B277"/>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marL="0" indent="0" algn="just">
              <a:spcBef>
                <a:spcPts val="0"/>
              </a:spcBef>
              <a:buNone/>
            </a:pPr>
            <a:r>
              <a:rPr lang="ru-RU" sz="1800" dirty="0" smtClean="0">
                <a:solidFill>
                  <a:srgbClr val="333333"/>
                </a:solidFill>
                <a:latin typeface="Times New Roman" pitchFamily="18" charset="0"/>
                <a:ea typeface="Times New Roman" pitchFamily="18" charset="0"/>
                <a:cs typeface="Times New Roman" pitchFamily="18" charset="0"/>
              </a:rPr>
              <a:t>В 2016 году мир отмечает 195-летие со дня рождения Федора Михайловича Достоевского. В художественном развитии человечества трудно назвать другого писателя, которого бы столько читали. И нет в истории мировой литературы другого художника, творчество которого было бы таким противоречивым, а биография такой драматичной. Не знала литература и подобного наследия, вокруг которого происходили бы такие горячие дискуссии, идеологические битвы, которые начались еще при жизни автора и продолжаются  сегодня. По природе своего индивидуального таланта Достоевский вошел в историю литературы как художник трагедийный, беспредельно чувствительный к тончайшим человеческим переживаниям.</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cstate="email"/>
          <a:srcRect/>
          <a:stretch>
            <a:fillRect/>
          </a:stretch>
        </p:blipFill>
        <p:spPr bwMode="auto">
          <a:xfrm>
            <a:off x="19020" y="0"/>
            <a:ext cx="9124980" cy="6858000"/>
          </a:xfrm>
          <a:prstGeom prst="rect">
            <a:avLst/>
          </a:prstGeom>
          <a:noFill/>
          <a:ln w="9525">
            <a:noFill/>
            <a:miter lim="800000"/>
            <a:headEnd/>
            <a:tailEnd/>
          </a:ln>
          <a:effectLst/>
        </p:spPr>
      </p:pic>
      <p:sp>
        <p:nvSpPr>
          <p:cNvPr id="8193" name="Rectangle 1"/>
          <p:cNvSpPr>
            <a:spLocks noChangeArrowheads="1"/>
          </p:cNvSpPr>
          <p:nvPr/>
        </p:nvSpPr>
        <p:spPr bwMode="auto">
          <a:xfrm>
            <a:off x="179512" y="332656"/>
            <a:ext cx="4464496" cy="1569660"/>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t="100000"/>
            </a:path>
            <a:tileRect r="-100000" b="-100000"/>
          </a:gradFill>
          <a:ln w="2857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Из переписки двух философов видно, что Победоносцев постоянно снабжал Достоевского материалами для его «Дневника писателя», давая в каждом выпуске обстоятельную оценку. Постепенно он становится его консультантом по вопросам текущей государственной политики.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5940152" y="3434224"/>
            <a:ext cx="3024336" cy="1938992"/>
          </a:xfrm>
          <a:prstGeom prst="rect">
            <a:avLst/>
          </a:prstGeom>
          <a:solidFill>
            <a:schemeClr val="accent6">
              <a:lumMod val="40000"/>
              <a:lumOff val="6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800" dirty="0" smtClean="0">
                <a:latin typeface="Times New Roman" pitchFamily="18" charset="0"/>
                <a:cs typeface="Times New Roman" pitchFamily="18" charset="0"/>
              </a:rPr>
              <a:t>Розанов, В. В.</a:t>
            </a:r>
          </a:p>
          <a:p>
            <a:r>
              <a:rPr lang="ru-RU" sz="800" dirty="0" smtClean="0">
                <a:latin typeface="Times New Roman" pitchFamily="18" charset="0"/>
                <a:cs typeface="Times New Roman" pitchFamily="18" charset="0"/>
              </a:rPr>
              <a:t>Уединенное / Василий Розанов. – Москва : Политиздат, 1990. – 541 с. – (Мыслители </a:t>
            </a:r>
            <a:r>
              <a:rPr lang="en-US" sz="800" dirty="0" smtClean="0">
                <a:latin typeface="Times New Roman" pitchFamily="18" charset="0"/>
                <a:cs typeface="Times New Roman" pitchFamily="18" charset="0"/>
              </a:rPr>
              <a:t>XX</a:t>
            </a:r>
            <a:r>
              <a:rPr lang="ru-RU" sz="800" dirty="0" smtClean="0">
                <a:latin typeface="Times New Roman" pitchFamily="18" charset="0"/>
                <a:cs typeface="Times New Roman" pitchFamily="18" charset="0"/>
              </a:rPr>
              <a:t> века).</a:t>
            </a:r>
          </a:p>
          <a:p>
            <a:pPr lvl="0"/>
            <a:endParaRPr lang="ru-RU" sz="1200" i="1" dirty="0" smtClean="0">
              <a:latin typeface="Times New Roman" pitchFamily="18" charset="0"/>
              <a:cs typeface="Times New Roman" pitchFamily="18" charset="0"/>
            </a:endParaRPr>
          </a:p>
          <a:p>
            <a:pPr lvl="0"/>
            <a:r>
              <a:rPr lang="ru-RU" sz="1200" dirty="0" smtClean="0">
                <a:latin typeface="Times New Roman" pitchFamily="18" charset="0"/>
                <a:cs typeface="Times New Roman" pitchFamily="18" charset="0"/>
              </a:rPr>
              <a:t>Книга Розанова «Уединённое» (1912) представляет собой собрание разрозненных </a:t>
            </a:r>
            <a:r>
              <a:rPr lang="ru-RU" sz="1200" dirty="0" err="1" smtClean="0">
                <a:latin typeface="Times New Roman" pitchFamily="18" charset="0"/>
                <a:cs typeface="Times New Roman" pitchFamily="18" charset="0"/>
              </a:rPr>
              <a:t>эссеистических</a:t>
            </a:r>
            <a:r>
              <a:rPr lang="ru-RU" sz="1200" dirty="0" smtClean="0">
                <a:latin typeface="Times New Roman" pitchFamily="18" charset="0"/>
                <a:cs typeface="Times New Roman" pitchFamily="18" charset="0"/>
              </a:rPr>
              <a:t> набросков, беглых умозрений, дневниковых записей, внутренних диалогов, объединённых по настроению и навеянных книгой Ф.М. Достоевского «Дневник писателя»</a:t>
            </a:r>
          </a:p>
        </p:txBody>
      </p:sp>
      <p:pic>
        <p:nvPicPr>
          <p:cNvPr id="8" name="Рисунок 7" descr="QIDBx8Lx-large.jpg"/>
          <p:cNvPicPr>
            <a:picLocks noChangeAspect="1"/>
          </p:cNvPicPr>
          <p:nvPr/>
        </p:nvPicPr>
        <p:blipFill>
          <a:blip r:embed="rId3" cstate="email"/>
          <a:stretch>
            <a:fillRect/>
          </a:stretch>
        </p:blipFill>
        <p:spPr>
          <a:xfrm>
            <a:off x="4716016" y="332656"/>
            <a:ext cx="1126785" cy="1700808"/>
          </a:xfrm>
          <a:prstGeom prst="rect">
            <a:avLst/>
          </a:prstGeom>
        </p:spPr>
      </p:pic>
      <p:sp>
        <p:nvSpPr>
          <p:cNvPr id="9" name="Прямоугольник 8"/>
          <p:cNvSpPr/>
          <p:nvPr/>
        </p:nvSpPr>
        <p:spPr>
          <a:xfrm>
            <a:off x="5940152" y="332656"/>
            <a:ext cx="3060848" cy="2539157"/>
          </a:xfrm>
          <a:prstGeom prst="rect">
            <a:avLst/>
          </a:prstGeom>
          <a:solidFill>
            <a:schemeClr val="accent6">
              <a:lumMod val="40000"/>
              <a:lumOff val="6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800" dirty="0" smtClean="0">
                <a:latin typeface="Times New Roman" pitchFamily="18" charset="0"/>
                <a:cs typeface="Times New Roman" pitchFamily="18" charset="0"/>
              </a:rPr>
              <a:t>Достоевский, Ф. М.</a:t>
            </a:r>
          </a:p>
          <a:p>
            <a:r>
              <a:rPr lang="ru-RU" sz="800" dirty="0" smtClean="0">
                <a:latin typeface="Times New Roman" pitchFamily="18" charset="0"/>
                <a:cs typeface="Times New Roman" pitchFamily="18" charset="0"/>
              </a:rPr>
              <a:t>Дневник писателя / Федор Достоевский. – Санкт-Петербург : </a:t>
            </a:r>
            <a:r>
              <a:rPr lang="ru-RU" sz="800" dirty="0" err="1" smtClean="0">
                <a:latin typeface="Times New Roman" pitchFamily="18" charset="0"/>
                <a:cs typeface="Times New Roman" pitchFamily="18" charset="0"/>
              </a:rPr>
              <a:t>Лениздат</a:t>
            </a:r>
            <a:r>
              <a:rPr lang="ru-RU" sz="800" dirty="0" smtClean="0">
                <a:latin typeface="Times New Roman" pitchFamily="18" charset="0"/>
                <a:cs typeface="Times New Roman" pitchFamily="18" charset="0"/>
              </a:rPr>
              <a:t>, 1999. – 739 с. </a:t>
            </a:r>
          </a:p>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Книга помимо обсуждений самых различных тем, от глубоких философских и нравственных вопросов до анализа внешней политики держав, включает прямое обращение к читателю, как к непосредственному соучастнику событий своего времени.</a:t>
            </a:r>
            <a:r>
              <a:rPr lang="ru-RU" sz="1200" dirty="0" smtClean="0"/>
              <a:t> </a:t>
            </a:r>
            <a:r>
              <a:rPr lang="ru-RU" sz="1200" dirty="0" smtClean="0">
                <a:latin typeface="Times New Roman" pitchFamily="18" charset="0"/>
                <a:cs typeface="Times New Roman" pitchFamily="18" charset="0"/>
              </a:rPr>
              <a:t>Именно «Дневник» сделал  имя писателя известным всей России, сделал его учителем и кумиром молодежи, и не только её.</a:t>
            </a:r>
            <a:endParaRPr lang="ru-RU" sz="1200" dirty="0">
              <a:latin typeface="Times New Roman" pitchFamily="18" charset="0"/>
              <a:cs typeface="Times New Roman" pitchFamily="18" charset="0"/>
            </a:endParaRPr>
          </a:p>
        </p:txBody>
      </p:sp>
      <p:pic>
        <p:nvPicPr>
          <p:cNvPr id="10" name="Picture 3" descr="C:\Documents and Settings\Полонская.TBC.000\Рабочий стол\Достоевский\розанов.jpg"/>
          <p:cNvPicPr>
            <a:picLocks noChangeAspect="1" noChangeArrowheads="1"/>
          </p:cNvPicPr>
          <p:nvPr/>
        </p:nvPicPr>
        <p:blipFill>
          <a:blip r:embed="rId4" cstate="email"/>
          <a:srcRect/>
          <a:stretch>
            <a:fillRect/>
          </a:stretch>
        </p:blipFill>
        <p:spPr bwMode="auto">
          <a:xfrm>
            <a:off x="4644008" y="3501008"/>
            <a:ext cx="1224436" cy="1833067"/>
          </a:xfrm>
          <a:prstGeom prst="rect">
            <a:avLst/>
          </a:prstGeom>
          <a:noFill/>
        </p:spPr>
      </p:pic>
      <p:sp>
        <p:nvSpPr>
          <p:cNvPr id="11" name="Прямоугольник 10"/>
          <p:cNvSpPr/>
          <p:nvPr/>
        </p:nvSpPr>
        <p:spPr>
          <a:xfrm>
            <a:off x="251520" y="5733256"/>
            <a:ext cx="8712968" cy="861774"/>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t="100000"/>
            </a:path>
            <a:tileRect r="-100000" b="-100000"/>
          </a:gradFill>
          <a:ln w="28575">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fontAlgn="base">
              <a:spcBef>
                <a:spcPct val="0"/>
              </a:spcBef>
              <a:spcAft>
                <a:spcPct val="0"/>
              </a:spcAft>
            </a:pPr>
            <a:r>
              <a:rPr lang="ru-RU" dirty="0" smtClean="0">
                <a:solidFill>
                  <a:srgbClr val="333333"/>
                </a:solidFill>
                <a:latin typeface="Georgia" pitchFamily="18" charset="0"/>
                <a:ea typeface="Calibri" pitchFamily="34" charset="0"/>
                <a:cs typeface="Times New Roman" pitchFamily="18" charset="0"/>
              </a:rPr>
              <a:t> </a:t>
            </a:r>
            <a:r>
              <a:rPr lang="ru-RU" sz="1600" i="1" dirty="0" smtClean="0">
                <a:solidFill>
                  <a:srgbClr val="333333"/>
                </a:solidFill>
                <a:latin typeface="Times New Roman" pitchFamily="18" charset="0"/>
                <a:ea typeface="Calibri" pitchFamily="34" charset="0"/>
                <a:cs typeface="Times New Roman" pitchFamily="18" charset="0"/>
              </a:rPr>
              <a:t>«С будущего же года, уже решил теперь непременно, возобновлю «Дневник писателя». Тогда опять прибегну к Вам (как прибегал и в оны дни) за указаниями, в коих, верно горячо, мне не откажете». (Из письма Достоевского от 19 мая 1880 года)</a:t>
            </a:r>
            <a:endParaRPr lang="ru-RU" sz="1600" i="1" dirty="0" smtClean="0">
              <a:latin typeface="Times New Roman" pitchFamily="18" charset="0"/>
              <a:cs typeface="Times New Roman" pitchFamily="18" charset="0"/>
            </a:endParaRPr>
          </a:p>
        </p:txBody>
      </p:sp>
      <p:pic>
        <p:nvPicPr>
          <p:cNvPr id="17" name="Рисунок 16" descr="литография.jpg"/>
          <p:cNvPicPr>
            <a:picLocks noChangeAspect="1"/>
          </p:cNvPicPr>
          <p:nvPr/>
        </p:nvPicPr>
        <p:blipFill>
          <a:blip r:embed="rId5" cstate="email"/>
          <a:srcRect/>
          <a:stretch>
            <a:fillRect/>
          </a:stretch>
        </p:blipFill>
        <p:spPr>
          <a:xfrm>
            <a:off x="232470" y="2475211"/>
            <a:ext cx="4464495" cy="289800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cstate="email"/>
          <a:srcRect/>
          <a:stretch>
            <a:fillRect/>
          </a:stretch>
        </p:blipFill>
        <p:spPr bwMode="auto">
          <a:xfrm>
            <a:off x="19020" y="0"/>
            <a:ext cx="9124980" cy="6858000"/>
          </a:xfrm>
          <a:prstGeom prst="rect">
            <a:avLst/>
          </a:prstGeom>
          <a:noFill/>
          <a:ln w="9525">
            <a:noFill/>
            <a:miter lim="800000"/>
            <a:headEnd/>
            <a:tailEnd/>
          </a:ln>
          <a:effectLst/>
        </p:spPr>
      </p:pic>
      <p:sp>
        <p:nvSpPr>
          <p:cNvPr id="7" name="Прямоугольник 6"/>
          <p:cNvSpPr/>
          <p:nvPr/>
        </p:nvSpPr>
        <p:spPr>
          <a:xfrm>
            <a:off x="251520" y="116632"/>
            <a:ext cx="8712968" cy="830997"/>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p:spPr>
        <p:txBody>
          <a:bodyPr wrap="square">
            <a:spAutoFit/>
          </a:bodyPr>
          <a:lstStyle/>
          <a:p>
            <a:r>
              <a:rPr lang="ru-RU" sz="1600" dirty="0" smtClean="0">
                <a:latin typeface="Times New Roman" pitchFamily="18" charset="0"/>
                <a:cs typeface="Times New Roman" pitchFamily="18" charset="0"/>
              </a:rPr>
              <a:t>Идеи Достоевского оказали большое влияние на формирование мировоззрения будущего императора Александра III.  Достоевский самолично подносит Александру Александровичу свои произведения «Бесы», «Дневник писателя», «Братья Карамазовы».</a:t>
            </a:r>
            <a:endParaRPr lang="ru-RU" sz="1600" dirty="0">
              <a:latin typeface="Times New Roman" pitchFamily="18" charset="0"/>
              <a:cs typeface="Times New Roman" pitchFamily="18" charset="0"/>
            </a:endParaRPr>
          </a:p>
        </p:txBody>
      </p:sp>
      <p:sp>
        <p:nvSpPr>
          <p:cNvPr id="15361" name="Rectangle 1"/>
          <p:cNvSpPr>
            <a:spLocks noChangeArrowheads="1"/>
          </p:cNvSpPr>
          <p:nvPr/>
        </p:nvSpPr>
        <p:spPr bwMode="auto">
          <a:xfrm>
            <a:off x="251520" y="5733256"/>
            <a:ext cx="1944216" cy="707886"/>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Жизнеописания, факты и гипотезы, портреты и документы. В 30 кн.  Федор Достоевский. – Москва : Новатор, 1997. – 549 с. : ил., фото. – (Российские судьбы).</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Прямоугольник 8"/>
          <p:cNvSpPr/>
          <p:nvPr/>
        </p:nvSpPr>
        <p:spPr>
          <a:xfrm>
            <a:off x="3131840" y="980728"/>
            <a:ext cx="5832648" cy="2031325"/>
          </a:xfrm>
          <a:prstGeom prst="rect">
            <a:avLst/>
          </a:prstGeom>
          <a:solidFill>
            <a:schemeClr val="accent6">
              <a:lumMod val="40000"/>
              <a:lumOff val="6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i="1" dirty="0" smtClean="0">
                <a:latin typeface="Times New Roman" pitchFamily="18" charset="0"/>
                <a:cs typeface="Times New Roman" pitchFamily="18" charset="0"/>
              </a:rPr>
              <a:t>«…мне льстит и меня возвышает духом надежда, что Вы, государь, наследник одного из высочайших и тягчайших жребиев в мире, будущий вожатый и властелин земли русской, может быть, обратив Ваше малое внимание на мою попытку, слабую, я знаю это, но добросовестную, изобразить в художественном образе одну из самых опасных  язв нашей настоящей цивилизации, цивилизации странной, неестественной и несамобытной, но до сих пор еще остающейся во главе русской жизни» (из письма Ф.М. Достоевского наследнику, будущему Александру </a:t>
            </a:r>
            <a:r>
              <a:rPr lang="en-US" sz="1400" i="1" dirty="0" smtClean="0">
                <a:latin typeface="Times New Roman" pitchFamily="18" charset="0"/>
                <a:cs typeface="Times New Roman" pitchFamily="18" charset="0"/>
              </a:rPr>
              <a:t>III</a:t>
            </a:r>
            <a:r>
              <a:rPr lang="ru-RU" sz="1400" i="1"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о романе «Бесы»)</a:t>
            </a:r>
            <a:endParaRPr lang="ru-RU" sz="1400" i="1" dirty="0">
              <a:latin typeface="Times New Roman" pitchFamily="18" charset="0"/>
              <a:cs typeface="Times New Roman" pitchFamily="18" charset="0"/>
            </a:endParaRPr>
          </a:p>
        </p:txBody>
      </p:sp>
      <p:sp>
        <p:nvSpPr>
          <p:cNvPr id="11" name="Прямоугольник 10"/>
          <p:cNvSpPr/>
          <p:nvPr/>
        </p:nvSpPr>
        <p:spPr>
          <a:xfrm>
            <a:off x="2301652" y="4149080"/>
            <a:ext cx="6660232" cy="2308324"/>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p:spPr>
        <p:txBody>
          <a:bodyPr wrap="square">
            <a:spAutoFit/>
          </a:bodyPr>
          <a:lstStyle/>
          <a:p>
            <a:r>
              <a:rPr lang="ru-RU" sz="1600" dirty="0" smtClean="0">
                <a:latin typeface="Times New Roman" pitchFamily="18" charset="0"/>
                <a:cs typeface="Times New Roman" pitchFamily="18" charset="0"/>
              </a:rPr>
              <a:t>Сохранились свидетельства, что в декабре 1880 г. будущий </a:t>
            </a:r>
            <a:r>
              <a:rPr lang="ru-RU" sz="1600" i="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Александр </a:t>
            </a:r>
            <a:r>
              <a:rPr lang="en-US" sz="1600" dirty="0" smtClean="0">
                <a:latin typeface="Times New Roman" pitchFamily="18" charset="0"/>
                <a:cs typeface="Times New Roman" pitchFamily="18" charset="0"/>
              </a:rPr>
              <a:t>III </a:t>
            </a:r>
            <a:r>
              <a:rPr lang="ru-RU" sz="1600" dirty="0" smtClean="0">
                <a:latin typeface="Times New Roman" pitchFamily="18" charset="0"/>
                <a:cs typeface="Times New Roman" pitchFamily="18" charset="0"/>
              </a:rPr>
              <a:t>оказал писателю «милостивый прием». Достоевский, бывший в эту эпоху глубоким монархистом, не пожелал следовать придворному этикету и держал себя во дворце так же, как он имел обыкновение вести себя в салонах своих друзей. «Он говорил первым, встал, когда нашел, что разговор длился достаточно долго, и, простившись с царевной и ее супругом, оставил дворцовый зал, как гостиную своих друзей»... Александр III якобы не был этим шокирован и впоследствии отзывался о Достоевском с достаточным уважением </a:t>
            </a:r>
            <a:endParaRPr lang="ru-RU" sz="1600" dirty="0">
              <a:latin typeface="Times New Roman" pitchFamily="18" charset="0"/>
              <a:cs typeface="Times New Roman" pitchFamily="18" charset="0"/>
            </a:endParaRPr>
          </a:p>
        </p:txBody>
      </p:sp>
      <p:pic>
        <p:nvPicPr>
          <p:cNvPr id="13" name="Рисунок 12" descr="image.jpeg"/>
          <p:cNvPicPr>
            <a:picLocks noChangeAspect="1"/>
          </p:cNvPicPr>
          <p:nvPr/>
        </p:nvPicPr>
        <p:blipFill>
          <a:blip r:embed="rId3" cstate="email"/>
          <a:stretch>
            <a:fillRect/>
          </a:stretch>
        </p:blipFill>
        <p:spPr>
          <a:xfrm>
            <a:off x="266378" y="980728"/>
            <a:ext cx="2736304" cy="3069832"/>
          </a:xfrm>
          <a:prstGeom prst="rect">
            <a:avLst/>
          </a:prstGeom>
        </p:spPr>
      </p:pic>
      <p:pic>
        <p:nvPicPr>
          <p:cNvPr id="8" name="Рисунок 7" descr="российские суьбы.jpg"/>
          <p:cNvPicPr>
            <a:picLocks noChangeAspect="1"/>
          </p:cNvPicPr>
          <p:nvPr/>
        </p:nvPicPr>
        <p:blipFill>
          <a:blip r:embed="rId4" cstate="email"/>
          <a:stretch>
            <a:fillRect/>
          </a:stretch>
        </p:blipFill>
        <p:spPr>
          <a:xfrm>
            <a:off x="251520" y="4149080"/>
            <a:ext cx="1030487" cy="1465582"/>
          </a:xfrm>
          <a:prstGeom prst="rect">
            <a:avLst/>
          </a:prstGeom>
        </p:spPr>
      </p:pic>
      <p:pic>
        <p:nvPicPr>
          <p:cNvPr id="16" name="Рисунок 15" descr="imgB.jpg"/>
          <p:cNvPicPr>
            <a:picLocks noChangeAspect="1"/>
          </p:cNvPicPr>
          <p:nvPr/>
        </p:nvPicPr>
        <p:blipFill>
          <a:blip r:embed="rId5" cstate="email">
            <a:clrChange>
              <a:clrFrom>
                <a:srgbClr val="FDFFFA"/>
              </a:clrFrom>
              <a:clrTo>
                <a:srgbClr val="FDFFFA">
                  <a:alpha val="0"/>
                </a:srgbClr>
              </a:clrTo>
            </a:clrChange>
          </a:blip>
          <a:stretch>
            <a:fillRect/>
          </a:stretch>
        </p:blipFill>
        <p:spPr>
          <a:xfrm>
            <a:off x="4355976" y="2708920"/>
            <a:ext cx="2858616" cy="161988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7169" name="Rectangle 1"/>
          <p:cNvSpPr>
            <a:spLocks noChangeArrowheads="1"/>
          </p:cNvSpPr>
          <p:nvPr/>
        </p:nvSpPr>
        <p:spPr bwMode="auto">
          <a:xfrm>
            <a:off x="4355976" y="1160458"/>
            <a:ext cx="4572000" cy="954107"/>
          </a:xfrm>
          <a:prstGeom prst="rect">
            <a:avLst/>
          </a:prstGeom>
          <a:solidFill>
            <a:schemeClr val="accent6">
              <a:lumMod val="40000"/>
              <a:lumOff val="60000"/>
            </a:schemeClr>
          </a:solidFill>
          <a:ln w="2857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Такой высокий организм, как Россия, должен сиять и огромным духовным значением… Одной материальной выгодой, одним «хлебом» – такой высокий организм, как Россия, не может удовлетвориться»  Ф. Достоевский</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Содержимое 14" descr="дос5.jpg"/>
          <p:cNvPicPr>
            <a:picLocks noChangeAspect="1"/>
          </p:cNvPicPr>
          <p:nvPr/>
        </p:nvPicPr>
        <p:blipFill>
          <a:blip r:embed="rId3" cstate="email"/>
          <a:srcRect/>
          <a:stretch>
            <a:fillRect/>
          </a:stretch>
        </p:blipFill>
        <p:spPr>
          <a:xfrm>
            <a:off x="179512" y="1052736"/>
            <a:ext cx="3952723" cy="3888432"/>
          </a:xfrm>
          <a:prstGeom prst="rect">
            <a:avLst/>
          </a:prstGeom>
          <a:ln w="57150">
            <a:solidFill>
              <a:schemeClr val="tx1"/>
            </a:solidFill>
            <a:prstDash val="solid"/>
          </a:ln>
        </p:spPr>
      </p:pic>
      <p:sp>
        <p:nvSpPr>
          <p:cNvPr id="7" name="Прямоугольник 6"/>
          <p:cNvSpPr/>
          <p:nvPr/>
        </p:nvSpPr>
        <p:spPr>
          <a:xfrm>
            <a:off x="179512" y="188640"/>
            <a:ext cx="8712968" cy="584775"/>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dirty="0" smtClean="0">
                <a:solidFill>
                  <a:srgbClr val="333333"/>
                </a:solidFill>
                <a:latin typeface="Times New Roman" pitchFamily="18" charset="0"/>
                <a:ea typeface="Calibri" pitchFamily="34" charset="0"/>
                <a:cs typeface="Times New Roman" pitchFamily="18" charset="0"/>
              </a:rPr>
              <a:t>Но главным, что волновало Достоевского как философа, был вопрос о путях дальнейшего развития России.</a:t>
            </a:r>
            <a:endParaRPr lang="ru-RU" sz="1600" dirty="0">
              <a:latin typeface="Times New Roman" pitchFamily="18" charset="0"/>
              <a:cs typeface="Times New Roman" pitchFamily="18" charset="0"/>
            </a:endParaRPr>
          </a:p>
        </p:txBody>
      </p:sp>
      <p:sp>
        <p:nvSpPr>
          <p:cNvPr id="37889" name="Rectangle 1"/>
          <p:cNvSpPr>
            <a:spLocks noChangeArrowheads="1"/>
          </p:cNvSpPr>
          <p:nvPr/>
        </p:nvSpPr>
        <p:spPr bwMode="auto">
          <a:xfrm>
            <a:off x="5724128" y="2492896"/>
            <a:ext cx="3168352" cy="707886"/>
          </a:xfrm>
          <a:prstGeom prst="rect">
            <a:avLst/>
          </a:prstGeom>
          <a:solidFill>
            <a:schemeClr val="accent6">
              <a:lumMod val="40000"/>
              <a:lumOff val="60000"/>
            </a:schemeClr>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Ермаков, И. Д.</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Психоанализ литературы : Пушкин, Гоголь, Достоевский / Иван Ермаков ; [сост. М. И. Давыдова ; ред. С. И. Панов ;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худож</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А. Семенов]. – Москва : Новое литературное обозрение, 1999. – 509 с. : ил., фото. – (Филологическое наследие).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 name="Рисунок 9" descr="ермаков.jpg"/>
          <p:cNvPicPr>
            <a:picLocks noChangeAspect="1"/>
          </p:cNvPicPr>
          <p:nvPr/>
        </p:nvPicPr>
        <p:blipFill>
          <a:blip r:embed="rId4" cstate="email"/>
          <a:stretch>
            <a:fillRect/>
          </a:stretch>
        </p:blipFill>
        <p:spPr>
          <a:xfrm>
            <a:off x="4355976" y="2204864"/>
            <a:ext cx="1046809" cy="1479040"/>
          </a:xfrm>
          <a:prstGeom prst="rect">
            <a:avLst/>
          </a:prstGeom>
        </p:spPr>
      </p:pic>
      <p:sp>
        <p:nvSpPr>
          <p:cNvPr id="37890" name="Rectangle 2"/>
          <p:cNvSpPr>
            <a:spLocks noChangeArrowheads="1"/>
          </p:cNvSpPr>
          <p:nvPr/>
        </p:nvSpPr>
        <p:spPr bwMode="auto">
          <a:xfrm>
            <a:off x="5752703" y="4631302"/>
            <a:ext cx="3096344" cy="461665"/>
          </a:xfrm>
          <a:prstGeom prst="rect">
            <a:avLst/>
          </a:prstGeom>
          <a:solidFill>
            <a:schemeClr val="accent6">
              <a:lumMod val="40000"/>
              <a:lumOff val="60000"/>
            </a:schemeClr>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Кашина, Н. В.</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Эстетика Ф. М. Достоевского / Надежда Кашина. – 2-е изд.,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испр</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доп. – Москва : Высшая школа, 1989. – 286 с. : ил.,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портр</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2" name="Рисунок 11" descr="кашина.jpg"/>
          <p:cNvPicPr>
            <a:picLocks noChangeAspect="1"/>
          </p:cNvPicPr>
          <p:nvPr/>
        </p:nvPicPr>
        <p:blipFill>
          <a:blip r:embed="rId5" cstate="email"/>
          <a:srcRect/>
          <a:stretch>
            <a:fillRect/>
          </a:stretch>
        </p:blipFill>
        <p:spPr>
          <a:xfrm>
            <a:off x="4355976" y="3933056"/>
            <a:ext cx="896940" cy="1368152"/>
          </a:xfrm>
          <a:prstGeom prst="rect">
            <a:avLst/>
          </a:prstGeom>
        </p:spPr>
      </p:pic>
      <p:sp>
        <p:nvSpPr>
          <p:cNvPr id="13" name="Rectangle 2"/>
          <p:cNvSpPr>
            <a:spLocks noChangeArrowheads="1"/>
          </p:cNvSpPr>
          <p:nvPr/>
        </p:nvSpPr>
        <p:spPr bwMode="auto">
          <a:xfrm>
            <a:off x="179512" y="5440288"/>
            <a:ext cx="8712968" cy="1169551"/>
          </a:xfrm>
          <a:prstGeom prst="rect">
            <a:avLst/>
          </a:prstGeom>
          <a:solidFill>
            <a:schemeClr val="accent6">
              <a:lumMod val="60000"/>
              <a:lumOff val="40000"/>
            </a:schemeClr>
          </a:solidFill>
          <a:ln w="28575">
            <a:solidFill>
              <a:schemeClr val="accent6">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Известный исследователь русского романа, служивший в те годы секретарем французского посольства в Санкт-Петербурге виконт Мельхиор де </a:t>
            </a:r>
            <a:r>
              <a:rPr kumimoji="0" lang="ru-RU" sz="14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Вогюэ</a:t>
            </a:r>
            <a:r>
              <a:rPr kumimoji="0" lang="ru-RU" sz="1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не раз встречавшийся с Достоевским, в своем дневнике за 1880 год после встречи с Федором Михайловичем записал фразу, высказанную писателем в беседе с ним: </a:t>
            </a:r>
            <a:r>
              <a:rPr kumimoji="0" lang="ru-RU" sz="1400" b="0" i="1"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«Мы обладаем гением всех народов и сверх того русским гением – вот почему мы можем понять вас, а вы не в состоянии нас постигнуть»</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a:effectLst/>
        </p:spPr>
      </p:pic>
      <p:pic>
        <p:nvPicPr>
          <p:cNvPr id="9" name="Содержимое 8" descr="ключевский.jpg"/>
          <p:cNvPicPr>
            <a:picLocks noGrp="1" noChangeAspect="1"/>
          </p:cNvPicPr>
          <p:nvPr>
            <p:ph sz="half" idx="2"/>
          </p:nvPr>
        </p:nvPicPr>
        <p:blipFill>
          <a:blip r:embed="rId4" cstate="email"/>
          <a:stretch>
            <a:fillRect/>
          </a:stretch>
        </p:blipFill>
        <p:spPr>
          <a:xfrm>
            <a:off x="4154810" y="2348880"/>
            <a:ext cx="1082178" cy="1578176"/>
          </a:xfrm>
        </p:spPr>
      </p:pic>
      <p:sp>
        <p:nvSpPr>
          <p:cNvPr id="14337" name="Rectangle 1"/>
          <p:cNvSpPr>
            <a:spLocks noChangeArrowheads="1"/>
          </p:cNvSpPr>
          <p:nvPr/>
        </p:nvSpPr>
        <p:spPr bwMode="auto">
          <a:xfrm>
            <a:off x="5402188" y="2489703"/>
            <a:ext cx="3456384" cy="1446550"/>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Ключевский, В. О.</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Неопубликованные произведения / Василий Ключевский ; [АН СССР, Архив АН СССР,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совет по проблеме истории исторической науки]. – Москва : Наука, 1983. – 415 с. :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портр</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ru-RU" sz="1200" dirty="0" smtClean="0">
                <a:latin typeface="Times New Roman" pitchFamily="18" charset="0"/>
                <a:cs typeface="Times New Roman" pitchFamily="18" charset="0"/>
              </a:rPr>
              <a:t>Литературно-исторические наброски Ключевского включают его заметки о М. Ю. Лермонтове, Н. В. Гоголе, И. С. Аксакове, И. А. Гончарове, Ф. М. Достоевском, А. П. Чехове.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Прямоугольник 10"/>
          <p:cNvSpPr/>
          <p:nvPr/>
        </p:nvSpPr>
        <p:spPr>
          <a:xfrm>
            <a:off x="4139952" y="260648"/>
            <a:ext cx="4752528" cy="1815882"/>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smtClean="0">
                <a:latin typeface="Times New Roman" pitchFamily="18" charset="0"/>
                <a:cs typeface="Times New Roman" pitchFamily="18" charset="0"/>
              </a:rPr>
              <a:t>Федор Михайлович Достоевский первым ввел в литературу, в культурный и научный оборот термин «русская идея»,  </a:t>
            </a:r>
            <a:r>
              <a:rPr lang="ru-RU" sz="1600" dirty="0" err="1" smtClean="0">
                <a:latin typeface="Times New Roman" pitchFamily="18" charset="0"/>
                <a:cs typeface="Times New Roman" pitchFamily="18" charset="0"/>
              </a:rPr>
              <a:t>идея</a:t>
            </a:r>
            <a:r>
              <a:rPr lang="ru-RU" sz="1600" dirty="0" smtClean="0">
                <a:latin typeface="Times New Roman" pitchFamily="18" charset="0"/>
                <a:cs typeface="Times New Roman" pitchFamily="18" charset="0"/>
              </a:rPr>
              <a:t> объединения народа в рамках национального государства. Она должна была опираться в значительной степени как на этнографические и исторические, так и на религиозно-культурные основания</a:t>
            </a:r>
            <a:endParaRPr lang="ru-RU" sz="1600" dirty="0" smtClean="0"/>
          </a:p>
        </p:txBody>
      </p:sp>
      <p:sp>
        <p:nvSpPr>
          <p:cNvPr id="14338" name="Rectangle 2"/>
          <p:cNvSpPr>
            <a:spLocks noChangeArrowheads="1"/>
          </p:cNvSpPr>
          <p:nvPr/>
        </p:nvSpPr>
        <p:spPr bwMode="auto">
          <a:xfrm>
            <a:off x="1403648" y="5167645"/>
            <a:ext cx="4968552" cy="1508105"/>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Семенова, С.</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Метафизика русской литературы. В 2 т. Т. 1. / Светлана Семенова. – Москва : Издательский дом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ПоРог</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2004. – 511 с.</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Книга  посвящена русской литературе XIX-XX вв. и ее ярким представителям от Пушкина, Лермонтова, Тютчева, Толстого и Достоевского до классиков XX в., которые пытались ответить на вопросы  человеческого бытия - о Боге, человеке и мире,  о смерти и бессмертии, о смысле любви и задаче творчества.</a:t>
            </a:r>
            <a:endParaRPr kumimoji="0" lang="ru-RU" sz="1800" b="0" i="0" u="none" strike="noStrike" cap="none" normalizeH="0" baseline="0" dirty="0" smtClean="0">
              <a:ln>
                <a:noFill/>
              </a:ln>
              <a:solidFill>
                <a:schemeClr val="tx1"/>
              </a:solidFill>
              <a:effectLst/>
              <a:latin typeface="Arial" pitchFamily="34" charset="0"/>
            </a:endParaRPr>
          </a:p>
        </p:txBody>
      </p:sp>
      <p:pic>
        <p:nvPicPr>
          <p:cNvPr id="12" name="Рисунок 11" descr="imgB.jpg"/>
          <p:cNvPicPr>
            <a:picLocks noChangeAspect="1"/>
          </p:cNvPicPr>
          <p:nvPr/>
        </p:nvPicPr>
        <p:blipFill>
          <a:blip r:embed="rId5" cstate="email"/>
          <a:srcRect/>
          <a:stretch>
            <a:fillRect/>
          </a:stretch>
        </p:blipFill>
        <p:spPr>
          <a:xfrm>
            <a:off x="323528" y="260648"/>
            <a:ext cx="3528392" cy="4636953"/>
          </a:xfrm>
          <a:prstGeom prst="rect">
            <a:avLst/>
          </a:prstGeom>
          <a:ln w="76200">
            <a:solidFill>
              <a:schemeClr val="accent6">
                <a:lumMod val="50000"/>
              </a:schemeClr>
            </a:solidFill>
          </a:ln>
          <a:effectLst>
            <a:outerShdw blurRad="190500" algn="tl" rotWithShape="0">
              <a:srgbClr val="000000">
                <a:alpha val="70000"/>
              </a:srgbClr>
            </a:outerShdw>
          </a:effectLst>
        </p:spPr>
      </p:pic>
      <p:pic>
        <p:nvPicPr>
          <p:cNvPr id="13" name="Рисунок 12" descr="семенов метафизика.jpg"/>
          <p:cNvPicPr>
            <a:picLocks noChangeAspect="1"/>
          </p:cNvPicPr>
          <p:nvPr/>
        </p:nvPicPr>
        <p:blipFill>
          <a:blip r:embed="rId6" cstate="email"/>
          <a:stretch>
            <a:fillRect/>
          </a:stretch>
        </p:blipFill>
        <p:spPr>
          <a:xfrm>
            <a:off x="251520" y="5079851"/>
            <a:ext cx="1024508" cy="1618723"/>
          </a:xfrm>
          <a:prstGeom prst="rect">
            <a:avLst/>
          </a:prstGeom>
        </p:spPr>
      </p:pic>
      <p:pic>
        <p:nvPicPr>
          <p:cNvPr id="14" name="Рисунок 13" descr="19086410.cover.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6544791" y="4566270"/>
            <a:ext cx="2253630" cy="201022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cstate="email"/>
          <a:srcRect/>
          <a:stretch>
            <a:fillRect/>
          </a:stretch>
        </p:blipFill>
        <p:spPr bwMode="auto">
          <a:xfrm>
            <a:off x="19020" y="0"/>
            <a:ext cx="9124980" cy="6858000"/>
          </a:xfrm>
          <a:prstGeom prst="rect">
            <a:avLst/>
          </a:prstGeom>
          <a:noFill/>
          <a:ln w="9525">
            <a:noFill/>
            <a:miter lim="800000"/>
            <a:headEnd/>
            <a:tailEnd/>
          </a:ln>
          <a:effectLst/>
        </p:spPr>
      </p:pic>
      <p:sp>
        <p:nvSpPr>
          <p:cNvPr id="6" name="Прямоугольник 5"/>
          <p:cNvSpPr/>
          <p:nvPr/>
        </p:nvSpPr>
        <p:spPr>
          <a:xfrm>
            <a:off x="179512" y="116632"/>
            <a:ext cx="8712968" cy="584775"/>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b="100000"/>
            </a:path>
            <a:tileRect t="-100000" r="-100000"/>
          </a:gra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dirty="0" smtClean="0">
                <a:latin typeface="Times New Roman" pitchFamily="18" charset="0"/>
                <a:cs typeface="Times New Roman" pitchFamily="18" charset="0"/>
              </a:rPr>
              <a:t>Повлияли на развитие писательского таланта Достоевского и обилие прочитанных им книг разных авторов: Данте, Бальзака, Гофмана, Диккенса, Жорж Санд.</a:t>
            </a:r>
            <a:endParaRPr lang="ru-RU" sz="1600" dirty="0">
              <a:latin typeface="Times New Roman" pitchFamily="18" charset="0"/>
              <a:cs typeface="Times New Roman" pitchFamily="18" charset="0"/>
            </a:endParaRPr>
          </a:p>
        </p:txBody>
      </p:sp>
      <p:sp>
        <p:nvSpPr>
          <p:cNvPr id="7" name="Прямоугольник 6"/>
          <p:cNvSpPr/>
          <p:nvPr/>
        </p:nvSpPr>
        <p:spPr>
          <a:xfrm>
            <a:off x="2915816" y="836712"/>
            <a:ext cx="5976664" cy="830997"/>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b="100000"/>
            </a:path>
            <a:tileRect t="-100000" r="-100000"/>
          </a:gra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dirty="0" smtClean="0">
                <a:latin typeface="Times New Roman" pitchFamily="18" charset="0"/>
                <a:cs typeface="Times New Roman" pitchFamily="18" charset="0"/>
              </a:rPr>
              <a:t>Но на первом месте для него были Пушкин и Гоголь. Пушкин учил с детства быть самим собой и дерзать смело, безгранично. Этот поэт стал для Достоевского символом народного гения.</a:t>
            </a:r>
            <a:endParaRPr lang="ru-RU" sz="1600" dirty="0">
              <a:latin typeface="Times New Roman" pitchFamily="18" charset="0"/>
              <a:cs typeface="Times New Roman" pitchFamily="18" charset="0"/>
            </a:endParaRPr>
          </a:p>
        </p:txBody>
      </p:sp>
      <p:sp>
        <p:nvSpPr>
          <p:cNvPr id="8" name="Прямоугольник 7"/>
          <p:cNvSpPr/>
          <p:nvPr/>
        </p:nvSpPr>
        <p:spPr>
          <a:xfrm>
            <a:off x="251520" y="4941168"/>
            <a:ext cx="8568952" cy="1323439"/>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b="100000"/>
            </a:path>
            <a:tileRect t="-100000" r="-100000"/>
          </a:gra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dirty="0" smtClean="0">
                <a:latin typeface="Times New Roman" pitchFamily="18" charset="0"/>
                <a:cs typeface="Times New Roman" pitchFamily="18" charset="0"/>
              </a:rPr>
              <a:t>Первая повесть Достоевского «Бедные люди», - в которой остро звучит тема «маленького человека», была бы невозможна без Гоголя. Повесть была напечатана в альманахе Некрасова «Петербургский сборник» в 1846 году и сразу принесла Достоевскому успех и признание читателей. Она привела в восторг великого критика Белинского,  сулившего   начинающему художнику блестящее творческое будущее</a:t>
            </a:r>
            <a:endParaRPr lang="ru-RU" sz="1600" dirty="0">
              <a:latin typeface="Times New Roman" pitchFamily="18" charset="0"/>
              <a:cs typeface="Times New Roman" pitchFamily="18" charset="0"/>
            </a:endParaRPr>
          </a:p>
        </p:txBody>
      </p:sp>
      <p:pic>
        <p:nvPicPr>
          <p:cNvPr id="9" name="Рисунок 8" descr="57d1ad6fbfc9b.jpg"/>
          <p:cNvPicPr>
            <a:picLocks noChangeAspect="1"/>
          </p:cNvPicPr>
          <p:nvPr/>
        </p:nvPicPr>
        <p:blipFill>
          <a:blip r:embed="rId3" cstate="email"/>
          <a:srcRect/>
          <a:stretch>
            <a:fillRect/>
          </a:stretch>
        </p:blipFill>
        <p:spPr>
          <a:xfrm>
            <a:off x="179512" y="764704"/>
            <a:ext cx="2376264" cy="3616961"/>
          </a:xfrm>
          <a:prstGeom prst="rect">
            <a:avLst/>
          </a:prstGeom>
          <a:ln>
            <a:noFill/>
          </a:ln>
          <a:effectLst>
            <a:softEdge rad="112500"/>
          </a:effectLst>
        </p:spPr>
      </p:pic>
      <p:sp>
        <p:nvSpPr>
          <p:cNvPr id="9217" name="Rectangle 1"/>
          <p:cNvSpPr>
            <a:spLocks noChangeArrowheads="1"/>
          </p:cNvSpPr>
          <p:nvPr/>
        </p:nvSpPr>
        <p:spPr bwMode="auto">
          <a:xfrm>
            <a:off x="4067944" y="1865147"/>
            <a:ext cx="4786436" cy="461665"/>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Селезнев, Ю. 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мире Достоевского / Юрий Селезнев. – Москва : Современник, 1980. – 376 с. – (Любителям российской словесности).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2" name="Рисунок 11" descr="53f1febef0277.jpeg"/>
          <p:cNvPicPr>
            <a:picLocks noChangeAspect="1"/>
          </p:cNvPicPr>
          <p:nvPr/>
        </p:nvPicPr>
        <p:blipFill>
          <a:blip r:embed="rId4" cstate="email"/>
          <a:srcRect/>
          <a:stretch>
            <a:fillRect/>
          </a:stretch>
        </p:blipFill>
        <p:spPr>
          <a:xfrm>
            <a:off x="2915816" y="1772816"/>
            <a:ext cx="936104" cy="1309351"/>
          </a:xfrm>
          <a:prstGeom prst="rect">
            <a:avLst/>
          </a:prstGeom>
        </p:spPr>
      </p:pic>
      <p:sp>
        <p:nvSpPr>
          <p:cNvPr id="9218" name="Rectangle 2"/>
          <p:cNvSpPr>
            <a:spLocks noChangeArrowheads="1"/>
          </p:cNvSpPr>
          <p:nvPr/>
        </p:nvSpPr>
        <p:spPr bwMode="auto">
          <a:xfrm>
            <a:off x="4067944" y="3531205"/>
            <a:ext cx="4752528" cy="461665"/>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Чирков, Н. М.</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 стиле Достоевского : проблематика, идеи, образы / Николай Чирков ; [отв. ред. Г. Л. Абрамович]. </a:t>
            </a:r>
            <a:r>
              <a:rPr kumimoji="0" lang="ru-RU" sz="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 Наука, 1967. </a:t>
            </a:r>
            <a:r>
              <a:rPr kumimoji="0" lang="ru-RU" sz="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300 с. : ил.,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фотопортр</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endParaRPr>
          </a:p>
        </p:txBody>
      </p:sp>
      <p:pic>
        <p:nvPicPr>
          <p:cNvPr id="14" name="Рисунок 13" descr="чирков.jpg"/>
          <p:cNvPicPr>
            <a:picLocks noChangeAspect="1"/>
          </p:cNvPicPr>
          <p:nvPr/>
        </p:nvPicPr>
        <p:blipFill>
          <a:blip r:embed="rId5" cstate="email"/>
          <a:stretch>
            <a:fillRect/>
          </a:stretch>
        </p:blipFill>
        <p:spPr>
          <a:xfrm>
            <a:off x="2843808" y="3212976"/>
            <a:ext cx="1129740" cy="142779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pic>
        <p:nvPicPr>
          <p:cNvPr id="14" name="Содержимое 13" descr="Слоним.jpg"/>
          <p:cNvPicPr>
            <a:picLocks noGrp="1" noChangeAspect="1"/>
          </p:cNvPicPr>
          <p:nvPr>
            <p:ph sz="quarter" idx="4"/>
          </p:nvPr>
        </p:nvPicPr>
        <p:blipFill>
          <a:blip r:embed="rId3" cstate="email"/>
          <a:stretch>
            <a:fillRect/>
          </a:stretch>
        </p:blipFill>
        <p:spPr>
          <a:xfrm>
            <a:off x="107504" y="980728"/>
            <a:ext cx="1008112" cy="1566000"/>
          </a:xfrm>
        </p:spPr>
      </p:pic>
      <p:pic>
        <p:nvPicPr>
          <p:cNvPr id="12" name="Содержимое 11" descr="Белов.jpg"/>
          <p:cNvPicPr>
            <a:picLocks noGrp="1" noChangeAspect="1"/>
          </p:cNvPicPr>
          <p:nvPr>
            <p:ph sz="half" idx="2"/>
          </p:nvPr>
        </p:nvPicPr>
        <p:blipFill>
          <a:blip r:embed="rId4" cstate="email"/>
          <a:stretch>
            <a:fillRect/>
          </a:stretch>
        </p:blipFill>
        <p:spPr>
          <a:xfrm>
            <a:off x="179512" y="2996952"/>
            <a:ext cx="1080120" cy="1690388"/>
          </a:xfrm>
        </p:spPr>
      </p:pic>
      <p:sp>
        <p:nvSpPr>
          <p:cNvPr id="10" name="Прямоугольник 9"/>
          <p:cNvSpPr/>
          <p:nvPr/>
        </p:nvSpPr>
        <p:spPr>
          <a:xfrm>
            <a:off x="107504" y="116632"/>
            <a:ext cx="8856984" cy="830997"/>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dirty="0" smtClean="0">
                <a:latin typeface="Times New Roman" pitchFamily="18" charset="0"/>
                <a:cs typeface="Times New Roman" pitchFamily="18" charset="0"/>
              </a:rPr>
              <a:t>Особое место в жизни Ф. Достоевского занимали муки любви. Он был не только обречен на эти муки, он искал их и даже усугублял. Чувство любви вело его к страданию, а  он хотел понимания, и  чтобы его просто любили.</a:t>
            </a:r>
            <a:endParaRPr lang="ru-RU" sz="1600" dirty="0">
              <a:latin typeface="Times New Roman" pitchFamily="18" charset="0"/>
              <a:cs typeface="Times New Roman" pitchFamily="18" charset="0"/>
            </a:endParaRPr>
          </a:p>
        </p:txBody>
      </p:sp>
      <p:sp>
        <p:nvSpPr>
          <p:cNvPr id="11" name="Прямоугольник 10"/>
          <p:cNvSpPr/>
          <p:nvPr/>
        </p:nvSpPr>
        <p:spPr>
          <a:xfrm>
            <a:off x="4392488" y="980728"/>
            <a:ext cx="4572000" cy="1323439"/>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b="100000"/>
            </a:path>
            <a:tileRect t="-100000" r="-100000"/>
          </a:gradFill>
          <a:ln>
            <a:noFill/>
          </a:ln>
        </p:spPr>
        <p:style>
          <a:lnRef idx="2">
            <a:schemeClr val="accent1"/>
          </a:lnRef>
          <a:fillRef idx="1">
            <a:schemeClr val="lt1"/>
          </a:fillRef>
          <a:effectRef idx="0">
            <a:schemeClr val="accent1"/>
          </a:effectRef>
          <a:fontRef idx="minor">
            <a:schemeClr val="dk1"/>
          </a:fontRef>
        </p:style>
        <p:txBody>
          <a:bodyPr>
            <a:spAutoFit/>
          </a:bodyPr>
          <a:lstStyle/>
          <a:p>
            <a:pPr algn="just"/>
            <a:r>
              <a:rPr lang="ru-RU" sz="1600" dirty="0" smtClean="0">
                <a:latin typeface="Times New Roman" pitchFamily="18" charset="0"/>
                <a:cs typeface="Times New Roman" pitchFamily="18" charset="0"/>
              </a:rPr>
              <a:t>И рулетка, и женщины, и предательство, и раздражение, и бешенство, и каторга, и ревность, и болезнь, и унижение, и нищета – все, что составляет частную жизнь Достоевского, является основой, питательной средой для творчества.</a:t>
            </a:r>
            <a:endParaRPr lang="ru-RU" sz="1600" dirty="0">
              <a:latin typeface="Times New Roman" pitchFamily="18" charset="0"/>
              <a:cs typeface="Times New Roman" pitchFamily="18" charset="0"/>
            </a:endParaRPr>
          </a:p>
        </p:txBody>
      </p:sp>
      <p:sp>
        <p:nvSpPr>
          <p:cNvPr id="38913" name="Rectangle 1"/>
          <p:cNvSpPr>
            <a:spLocks noChangeArrowheads="1"/>
          </p:cNvSpPr>
          <p:nvPr/>
        </p:nvSpPr>
        <p:spPr bwMode="auto">
          <a:xfrm>
            <a:off x="1331640" y="2996952"/>
            <a:ext cx="1584176" cy="707886"/>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Белов, С. В.</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Жена писателя : последняя любовь Ф. М. Достоевского / Сергей Белов. – Москва : Советская Россия, 1986. – 208 с.</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8914" name="Rectangle 2"/>
          <p:cNvSpPr>
            <a:spLocks noChangeArrowheads="1"/>
          </p:cNvSpPr>
          <p:nvPr/>
        </p:nvSpPr>
        <p:spPr bwMode="auto">
          <a:xfrm>
            <a:off x="1259632" y="980728"/>
            <a:ext cx="3024336" cy="1877437"/>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Слоним, М. Л.</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Три любви Достоевского / Марк Слоним. – Москва :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Эксмо</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2011. – 413 с. : ил., фото. – (Жизнеописание знаменитых людей).</a:t>
            </a:r>
          </a:p>
          <a:p>
            <a:pPr marL="0" marR="0" lvl="0" indent="0" algn="l" defTabSz="914400" rtl="0" eaLnBrk="0" fontAlgn="base" latinLnBrk="0" hangingPunct="0">
              <a:lnSpc>
                <a:spcPct val="100000"/>
              </a:lnSpc>
              <a:spcBef>
                <a:spcPct val="0"/>
              </a:spcBef>
              <a:spcAft>
                <a:spcPct val="0"/>
              </a:spcAft>
              <a:buClrTx/>
              <a:buSzTx/>
              <a:buFontTx/>
              <a:buNone/>
              <a:tabLst/>
            </a:pPr>
            <a:endParaRPr lang="ru-RU" sz="800" dirty="0" smtClean="0">
              <a:solidFill>
                <a:schemeClr val="tx1"/>
              </a:solidFill>
              <a:latin typeface="Times New Roman" pitchFamily="18" charset="0"/>
              <a:cs typeface="Times New Roman" pitchFamily="18" charset="0"/>
            </a:endParaRPr>
          </a:p>
          <a:p>
            <a:pPr eaLnBrk="0" fontAlgn="base" hangingPunct="0">
              <a:spcBef>
                <a:spcPct val="0"/>
              </a:spcBef>
              <a:spcAft>
                <a:spcPct val="0"/>
              </a:spcAft>
            </a:pPr>
            <a:r>
              <a:rPr lang="ru-RU" sz="800" dirty="0" smtClean="0"/>
              <a:t> </a:t>
            </a:r>
            <a:r>
              <a:rPr lang="ru-RU" sz="1200" dirty="0" smtClean="0">
                <a:latin typeface="Times New Roman" pitchFamily="18" charset="0"/>
                <a:cs typeface="Times New Roman" pitchFamily="18" charset="0"/>
              </a:rPr>
              <a:t>Книга  посвящена истории отношений великого писателя к женщинам Героини книги М. Л. Слонима - первая жена писателя Мария Дмитриевна, его "подруга вечная" </a:t>
            </a:r>
            <a:r>
              <a:rPr lang="ru-RU" sz="1200" dirty="0" err="1" smtClean="0">
                <a:latin typeface="Times New Roman" pitchFamily="18" charset="0"/>
                <a:cs typeface="Times New Roman" pitchFamily="18" charset="0"/>
              </a:rPr>
              <a:t>Апполинария</a:t>
            </a:r>
            <a:r>
              <a:rPr lang="ru-RU" sz="1200" dirty="0" smtClean="0">
                <a:latin typeface="Times New Roman" pitchFamily="18" charset="0"/>
                <a:cs typeface="Times New Roman" pitchFamily="18" charset="0"/>
              </a:rPr>
              <a:t> Суслова и, конечно, Анна Григорьевна Достоевская - ангел-хранитель знаменитого прозаика.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8915" name="Rectangle 3"/>
          <p:cNvSpPr>
            <a:spLocks noChangeArrowheads="1"/>
          </p:cNvSpPr>
          <p:nvPr/>
        </p:nvSpPr>
        <p:spPr bwMode="auto">
          <a:xfrm>
            <a:off x="7308304" y="2996952"/>
            <a:ext cx="1547664" cy="707886"/>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Сниткина</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Мой муж – Федор Достоевский / Анна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Сниткина</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Москва : АСТ, 2014. – 412 с. – (Великие биографии).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6" name="Рисунок 15" descr="сниткина мой муж.jpg"/>
          <p:cNvPicPr>
            <a:picLocks noChangeAspect="1"/>
          </p:cNvPicPr>
          <p:nvPr/>
        </p:nvPicPr>
        <p:blipFill>
          <a:blip r:embed="rId5" cstate="email"/>
          <a:stretch>
            <a:fillRect/>
          </a:stretch>
        </p:blipFill>
        <p:spPr>
          <a:xfrm>
            <a:off x="6156176" y="2996952"/>
            <a:ext cx="1007938" cy="1568775"/>
          </a:xfrm>
          <a:prstGeom prst="rect">
            <a:avLst/>
          </a:prstGeom>
        </p:spPr>
      </p:pic>
      <p:sp>
        <p:nvSpPr>
          <p:cNvPr id="17" name="Прямоугольник 16"/>
          <p:cNvSpPr/>
          <p:nvPr/>
        </p:nvSpPr>
        <p:spPr>
          <a:xfrm>
            <a:off x="179512" y="5517232"/>
            <a:ext cx="8676456" cy="830997"/>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dirty="0" smtClean="0">
                <a:latin typeface="Times New Roman" pitchFamily="18" charset="0"/>
                <a:cs typeface="Times New Roman" pitchFamily="18" charset="0"/>
              </a:rPr>
              <a:t>А для того чтобы эта питательная среда пульсировала и лопалась, переплавляясь в литературную стихию, она должна быть максимально, до краев наполнена головокружительными событиями, мощными страстями и глубочайшими переживаниями. Случай Достоевского – тот самый</a:t>
            </a:r>
            <a:endParaRPr lang="ru-RU" sz="1600" dirty="0">
              <a:latin typeface="Times New Roman" pitchFamily="18" charset="0"/>
              <a:cs typeface="Times New Roman" pitchFamily="18" charset="0"/>
            </a:endParaRPr>
          </a:p>
        </p:txBody>
      </p:sp>
      <p:sp>
        <p:nvSpPr>
          <p:cNvPr id="13" name="Прямоугольник 12"/>
          <p:cNvSpPr/>
          <p:nvPr/>
        </p:nvSpPr>
        <p:spPr>
          <a:xfrm>
            <a:off x="3059832" y="2996952"/>
            <a:ext cx="2952328" cy="2308324"/>
          </a:xfrm>
          <a:prstGeom prst="rect">
            <a:avLst/>
          </a:prstGeom>
          <a:solidFill>
            <a:schemeClr val="accent6">
              <a:lumMod val="40000"/>
              <a:lumOff val="6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smtClean="0">
                <a:latin typeface="Times New Roman" pitchFamily="18" charset="0"/>
                <a:cs typeface="Times New Roman" pitchFamily="18" charset="0"/>
              </a:rPr>
              <a:t>Книги  повествуют  о жизни и деятельности Анны Григорьевны Достоевской -  жены и помощницы писателя, сыгравшей выдающуюся роль в истории русской литературы и культуры. Став вдовой в возрасте тридцати пяти лет, Анна </a:t>
            </a:r>
            <a:r>
              <a:rPr lang="ru-RU" sz="1200" dirty="0" err="1" smtClean="0">
                <a:latin typeface="Times New Roman" pitchFamily="18" charset="0"/>
                <a:cs typeface="Times New Roman" pitchFamily="18" charset="0"/>
              </a:rPr>
              <a:t>Сниткина</a:t>
            </a:r>
            <a:r>
              <a:rPr lang="ru-RU" sz="1200" dirty="0" smtClean="0">
                <a:latin typeface="Times New Roman" pitchFamily="18" charset="0"/>
                <a:cs typeface="Times New Roman" pitchFamily="18" charset="0"/>
              </a:rPr>
              <a:t> всю свою оставшуюся жизнь посвятила заботе о его публикациях и оставила нам сентиментальный рассказ о том истинном Достоевском, которого могла знать только любящая женщина</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19020" y="0"/>
            <a:ext cx="9124980" cy="6858000"/>
          </a:xfrm>
          <a:prstGeom prst="rect">
            <a:avLst/>
          </a:prstGeom>
          <a:noFill/>
          <a:ln w="9525">
            <a:noFill/>
            <a:miter lim="800000"/>
            <a:headEnd/>
            <a:tailEnd/>
          </a:ln>
          <a:effectLst/>
        </p:spPr>
      </p:pic>
      <p:sp>
        <p:nvSpPr>
          <p:cNvPr id="5" name="Текст 4"/>
          <p:cNvSpPr>
            <a:spLocks noGrp="1"/>
          </p:cNvSpPr>
          <p:nvPr>
            <p:ph type="body" sz="quarter" idx="3"/>
          </p:nvPr>
        </p:nvSpPr>
        <p:spPr/>
        <p:txBody>
          <a:bodyPr/>
          <a:lstStyle/>
          <a:p>
            <a:endParaRPr lang="ru-RU"/>
          </a:p>
        </p:txBody>
      </p:sp>
      <p:sp>
        <p:nvSpPr>
          <p:cNvPr id="13313" name="Rectangle 1"/>
          <p:cNvSpPr>
            <a:spLocks noChangeArrowheads="1"/>
          </p:cNvSpPr>
          <p:nvPr/>
        </p:nvSpPr>
        <p:spPr bwMode="auto">
          <a:xfrm>
            <a:off x="251520" y="96307"/>
            <a:ext cx="8712968" cy="1077218"/>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8100000" scaled="1"/>
            <a:tileRect/>
          </a:gra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Cyr" pitchFamily="18" charset="-52"/>
                <a:ea typeface="Calibri" pitchFamily="34" charset="0"/>
                <a:cs typeface="Times New Roman" pitchFamily="18" charset="0"/>
              </a:rPr>
              <a:t>Трудны и запутаны были взаимоотношения Л. Толстого и Ф. Достоевского, </a:t>
            </a:r>
            <a:r>
              <a:rPr lang="ru-RU" sz="1600" dirty="0" smtClean="0">
                <a:solidFill>
                  <a:srgbClr val="000000"/>
                </a:solidFill>
                <a:latin typeface="Times New Roman Cyr" pitchFamily="18" charset="-52"/>
                <a:ea typeface="Calibri" pitchFamily="34" charset="0"/>
                <a:cs typeface="Times New Roman" pitchFamily="18" charset="0"/>
              </a:rPr>
              <a:t>но</a:t>
            </a:r>
            <a:r>
              <a:rPr kumimoji="0" lang="ru-RU" sz="1600" b="0" i="0" u="none" strike="noStrike" cap="none" normalizeH="0" baseline="0" dirty="0" smtClean="0">
                <a:ln>
                  <a:noFill/>
                </a:ln>
                <a:solidFill>
                  <a:srgbClr val="000000"/>
                </a:solidFill>
                <a:effectLst/>
                <a:latin typeface="Times New Roman Cyr" pitchFamily="18" charset="-52"/>
                <a:ea typeface="Calibri" pitchFamily="34" charset="0"/>
                <a:cs typeface="Times New Roman" pitchFamily="18" charset="0"/>
              </a:rPr>
              <a:t> личной встречи так и не случилось. Хотя оба гения общались со всеми видными русскими литераторами,  вели обширную переписку,</a:t>
            </a:r>
            <a:r>
              <a:rPr kumimoji="0" lang="ru-RU" sz="1600" b="0" i="0" u="none" strike="noStrike" cap="none" normalizeH="0" dirty="0" smtClean="0">
                <a:ln>
                  <a:noFill/>
                </a:ln>
                <a:solidFill>
                  <a:srgbClr val="000000"/>
                </a:solidFill>
                <a:effectLst/>
                <a:latin typeface="Times New Roman Cyr" pitchFamily="18" charset="-52"/>
                <a:ea typeface="Calibri" pitchFamily="34" charset="0"/>
                <a:cs typeface="Times New Roman" pitchFamily="18" charset="0"/>
              </a:rPr>
              <a:t> </a:t>
            </a:r>
            <a:r>
              <a:rPr lang="ru-RU" sz="1600" dirty="0" smtClean="0">
                <a:solidFill>
                  <a:srgbClr val="000000"/>
                </a:solidFill>
                <a:latin typeface="Times New Roman Cyr" pitchFamily="18" charset="-52"/>
                <a:ea typeface="Calibri" pitchFamily="34" charset="0"/>
                <a:cs typeface="Times New Roman" pitchFamily="18" charset="0"/>
              </a:rPr>
              <a:t>н</a:t>
            </a:r>
            <a:r>
              <a:rPr kumimoji="0" lang="ru-RU" sz="1600" b="0" i="0" u="none" strike="noStrike" cap="none" normalizeH="0" baseline="0" dirty="0" smtClean="0">
                <a:ln>
                  <a:noFill/>
                </a:ln>
                <a:solidFill>
                  <a:srgbClr val="000000"/>
                </a:solidFill>
                <a:effectLst/>
                <a:latin typeface="Times New Roman Cyr" pitchFamily="18" charset="-52"/>
                <a:ea typeface="Calibri" pitchFamily="34" charset="0"/>
                <a:cs typeface="Times New Roman" pitchFamily="18" charset="0"/>
              </a:rPr>
              <a:t>о друг другу не написали ни строчки. Не были знакомы, но испытывали к творчеству и личности друг друга постоянный, неутолимый интерес.</a:t>
            </a:r>
            <a:endParaRPr kumimoji="0" lang="ru-RU" sz="1600" b="0" i="0" u="none" strike="noStrike" cap="none" normalizeH="0" baseline="0" dirty="0" smtClean="0">
              <a:ln>
                <a:noFill/>
              </a:ln>
              <a:solidFill>
                <a:schemeClr val="tx1"/>
              </a:solidFill>
              <a:effectLst/>
              <a:latin typeface="Arial" pitchFamily="34" charset="0"/>
            </a:endParaRPr>
          </a:p>
        </p:txBody>
      </p:sp>
      <p:sp>
        <p:nvSpPr>
          <p:cNvPr id="9" name="Прямоугольник 8"/>
          <p:cNvSpPr/>
          <p:nvPr/>
        </p:nvSpPr>
        <p:spPr>
          <a:xfrm>
            <a:off x="4375026" y="1268760"/>
            <a:ext cx="4572000" cy="2308324"/>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a:ln>
            <a:noFill/>
          </a:ln>
        </p:spPr>
        <p:style>
          <a:lnRef idx="2">
            <a:schemeClr val="accent1"/>
          </a:lnRef>
          <a:fillRef idx="1">
            <a:schemeClr val="lt1"/>
          </a:fillRef>
          <a:effectRef idx="0">
            <a:schemeClr val="accent1"/>
          </a:effectRef>
          <a:fontRef idx="minor">
            <a:schemeClr val="dk1"/>
          </a:fontRef>
        </p:style>
        <p:txBody>
          <a:bodyPr>
            <a:spAutoFit/>
          </a:bodyPr>
          <a:lstStyle/>
          <a:p>
            <a:r>
              <a:rPr lang="ru-RU" sz="1600" dirty="0" smtClean="0">
                <a:latin typeface="Times New Roman" pitchFamily="18" charset="0"/>
                <a:cs typeface="Times New Roman" pitchFamily="18" charset="0"/>
              </a:rPr>
              <a:t>Достоевский в своём "Дневнике писателя" помещает статью, посвящённую роману Л. Н. Толстого «Анна Каренина».В ней можно встретить:"необыкновенной высоты художник","гениальная сцена","гениально". В заключение он пишет:"Такие люди, как автор Анны Карениной, - суть учители общества, а мы лишь ученики их". Впрочем, с чем-то он и не согласен.</a:t>
            </a:r>
            <a:endParaRPr lang="ru-RU" sz="1600" dirty="0">
              <a:latin typeface="Times New Roman" pitchFamily="18" charset="0"/>
              <a:cs typeface="Times New Roman" pitchFamily="18" charset="0"/>
            </a:endParaRPr>
          </a:p>
        </p:txBody>
      </p:sp>
      <p:sp>
        <p:nvSpPr>
          <p:cNvPr id="13314" name="Rectangle 2"/>
          <p:cNvSpPr>
            <a:spLocks noChangeArrowheads="1"/>
          </p:cNvSpPr>
          <p:nvPr/>
        </p:nvSpPr>
        <p:spPr bwMode="auto">
          <a:xfrm>
            <a:off x="323528" y="4920263"/>
            <a:ext cx="8568952" cy="1569660"/>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b="100000"/>
            </a:path>
            <a:tileRect t="-100000" r="-100000"/>
          </a:gra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Толстой же был более резок: </a:t>
            </a:r>
            <a:endParaRPr kumimoji="0" lang="ru-RU" sz="16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«После обеда читал Достоевского. Хороши описания, хотя какие-то шуточки, многословные и </a:t>
            </a:r>
            <a:r>
              <a:rPr kumimoji="0" lang="ru-RU" sz="16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малосмешные</a:t>
            </a:r>
            <a:r>
              <a:rPr kumimoji="0" lang="ru-RU" sz="16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мешают. Разговоры же невозможны, совершенно неестественны…». </a:t>
            </a:r>
            <a:r>
              <a:rPr lang="ru-RU" sz="1600" dirty="0" smtClean="0">
                <a:solidFill>
                  <a:srgbClr val="000000"/>
                </a:solidFill>
                <a:latin typeface="Times New Roman" pitchFamily="18" charset="0"/>
                <a:ea typeface="Calibri" pitchFamily="34" charset="0"/>
                <a:cs typeface="Times New Roman" pitchFamily="18" charset="0"/>
              </a:rPr>
              <a:t>Н</a:t>
            </a:r>
            <a:r>
              <a:rPr kumimoji="0" lang="ru-RU" sz="16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а вопрос своего доктора, как ему нравятся «Карамазовы», он отзовется: «Гадко. Нехудожественно, надуманно, невыдержанно… Прекрасные мысли, содержание религиозное… Странно, как он пользуется такой славой»</a:t>
            </a:r>
            <a:endParaRPr kumimoji="0" lang="ru-RU" sz="16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315" name="Rectangle 3"/>
          <p:cNvSpPr>
            <a:spLocks noChangeArrowheads="1"/>
          </p:cNvSpPr>
          <p:nvPr/>
        </p:nvSpPr>
        <p:spPr bwMode="auto">
          <a:xfrm>
            <a:off x="1403648" y="4189730"/>
            <a:ext cx="7488832" cy="338554"/>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Курляндская, Г. Б.</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 Н. Толстой и Ф. М. Достоевский : Проблема метода и мировоззрения писателей / Галина Курляндская. – Тула :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Приокское</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книжное издательство, 1986. – 254 с.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4" name="Рисунок 13" descr="yrfFjZjYjBI.jpg"/>
          <p:cNvPicPr>
            <a:picLocks noChangeAspect="1"/>
          </p:cNvPicPr>
          <p:nvPr/>
        </p:nvPicPr>
        <p:blipFill>
          <a:blip r:embed="rId3" cstate="email"/>
          <a:stretch>
            <a:fillRect/>
          </a:stretch>
        </p:blipFill>
        <p:spPr>
          <a:xfrm>
            <a:off x="251520" y="1268760"/>
            <a:ext cx="3813433" cy="2664296"/>
          </a:xfrm>
          <a:prstGeom prst="rect">
            <a:avLst/>
          </a:prstGeom>
        </p:spPr>
      </p:pic>
      <p:pic>
        <p:nvPicPr>
          <p:cNvPr id="12" name="Содержимое 11" descr="курляндская.jpg"/>
          <p:cNvPicPr>
            <a:picLocks noGrp="1" noChangeAspect="1"/>
          </p:cNvPicPr>
          <p:nvPr>
            <p:ph sz="half" idx="2"/>
          </p:nvPr>
        </p:nvPicPr>
        <p:blipFill>
          <a:blip r:embed="rId4" cstate="email"/>
          <a:stretch>
            <a:fillRect/>
          </a:stretch>
        </p:blipFill>
        <p:spPr>
          <a:xfrm>
            <a:off x="280095" y="3284984"/>
            <a:ext cx="1003176" cy="15674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cstate="email"/>
          <a:srcRect/>
          <a:stretch>
            <a:fillRect/>
          </a:stretch>
        </p:blipFill>
        <p:spPr bwMode="auto">
          <a:xfrm>
            <a:off x="0" y="0"/>
            <a:ext cx="9124980" cy="6858000"/>
          </a:xfrm>
          <a:prstGeom prst="rect">
            <a:avLst/>
          </a:prstGeom>
          <a:noFill/>
          <a:ln w="9525">
            <a:noFill/>
            <a:miter lim="800000"/>
            <a:headEnd/>
            <a:tailEnd/>
          </a:ln>
          <a:effectLst/>
        </p:spPr>
      </p:pic>
      <p:pic>
        <p:nvPicPr>
          <p:cNvPr id="6" name="Рисунок 5" descr="657777.jpg"/>
          <p:cNvPicPr>
            <a:picLocks noChangeAspect="1"/>
          </p:cNvPicPr>
          <p:nvPr/>
        </p:nvPicPr>
        <p:blipFill>
          <a:blip r:embed="rId3" cstate="email"/>
          <a:stretch>
            <a:fillRect/>
          </a:stretch>
        </p:blipFill>
        <p:spPr>
          <a:xfrm>
            <a:off x="323528" y="1700808"/>
            <a:ext cx="1114668" cy="1828056"/>
          </a:xfrm>
          <a:prstGeom prst="rect">
            <a:avLst/>
          </a:prstGeom>
        </p:spPr>
      </p:pic>
      <p:pic>
        <p:nvPicPr>
          <p:cNvPr id="9" name="Рисунок 8" descr="достоевский попов катарсин.jpg"/>
          <p:cNvPicPr>
            <a:picLocks noChangeAspect="1"/>
          </p:cNvPicPr>
          <p:nvPr/>
        </p:nvPicPr>
        <p:blipFill>
          <a:blip r:embed="rId4" cstate="email"/>
          <a:stretch>
            <a:fillRect/>
          </a:stretch>
        </p:blipFill>
        <p:spPr>
          <a:xfrm>
            <a:off x="3275856" y="1484784"/>
            <a:ext cx="3393377" cy="4891354"/>
          </a:xfrm>
          <a:prstGeom prst="rect">
            <a:avLst/>
          </a:prstGeom>
          <a:ln>
            <a:noFill/>
          </a:ln>
          <a:effectLst>
            <a:softEdge rad="112500"/>
          </a:effectLst>
        </p:spPr>
      </p:pic>
      <p:sp>
        <p:nvSpPr>
          <p:cNvPr id="10" name="Прямоугольник 9"/>
          <p:cNvSpPr/>
          <p:nvPr/>
        </p:nvSpPr>
        <p:spPr>
          <a:xfrm>
            <a:off x="1547664" y="1700808"/>
            <a:ext cx="1944216" cy="2123658"/>
          </a:xfrm>
          <a:prstGeom prst="rect">
            <a:avLst/>
          </a:prstGeom>
          <a:solidFill>
            <a:schemeClr val="accent6">
              <a:lumMod val="40000"/>
              <a:lumOff val="6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smtClean="0">
                <a:latin typeface="Times New Roman" pitchFamily="18" charset="0"/>
                <a:cs typeface="Times New Roman" pitchFamily="18" charset="0"/>
              </a:rPr>
              <a:t>В книгу Н.П. Анциферова, одного из создателей литературного краеведения, активного участника краеведческого движения 1920-х годов, вошли три его произведения - "Душа Петербурга", "Петербург Достоевского", "Петербург Пушкина»</a:t>
            </a:r>
            <a:endParaRPr lang="ru-RU" sz="1200" dirty="0">
              <a:latin typeface="Times New Roman" pitchFamily="18" charset="0"/>
              <a:cs typeface="Times New Roman" pitchFamily="18" charset="0"/>
            </a:endParaRPr>
          </a:p>
        </p:txBody>
      </p:sp>
      <p:sp>
        <p:nvSpPr>
          <p:cNvPr id="7" name="Прямоугольник 6"/>
          <p:cNvSpPr/>
          <p:nvPr/>
        </p:nvSpPr>
        <p:spPr>
          <a:xfrm>
            <a:off x="251520" y="5805264"/>
            <a:ext cx="8640960" cy="861774"/>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smtClean="0"/>
              <a:t> </a:t>
            </a:r>
            <a:r>
              <a:rPr lang="ru-RU" sz="1600" dirty="0" smtClean="0">
                <a:latin typeface="Times New Roman" pitchFamily="18" charset="0"/>
                <a:cs typeface="Times New Roman" pitchFamily="18" charset="0"/>
              </a:rPr>
              <a:t>И в то же время писатель очень любил этот город: «Есть неизъяснимо трогательное в нашей петербургской природе, когда она, с наступлением весны, вдруг выскажет всю мощь свою, все дарованные ей весной силы, опушится, разрядится, </a:t>
            </a:r>
            <a:r>
              <a:rPr lang="ru-RU" sz="1600" dirty="0" err="1" smtClean="0">
                <a:latin typeface="Times New Roman" pitchFamily="18" charset="0"/>
                <a:cs typeface="Times New Roman" pitchFamily="18" charset="0"/>
              </a:rPr>
              <a:t>упестрится</a:t>
            </a:r>
            <a:r>
              <a:rPr lang="ru-RU" sz="1600" dirty="0" smtClean="0">
                <a:latin typeface="Times New Roman" pitchFamily="18" charset="0"/>
                <a:cs typeface="Times New Roman" pitchFamily="18" charset="0"/>
              </a:rPr>
              <a:t> цветами…»</a:t>
            </a:r>
            <a:endParaRPr lang="ru-RU" dirty="0"/>
          </a:p>
        </p:txBody>
      </p:sp>
      <p:sp>
        <p:nvSpPr>
          <p:cNvPr id="8" name="Прямоугольник 7"/>
          <p:cNvSpPr/>
          <p:nvPr/>
        </p:nvSpPr>
        <p:spPr>
          <a:xfrm>
            <a:off x="6419825" y="1700808"/>
            <a:ext cx="2483768" cy="4031873"/>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b="100000"/>
            </a:path>
            <a:tileRect t="-100000" r="-100000"/>
          </a:grad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smtClean="0">
                <a:latin typeface="Times New Roman" pitchFamily="18" charset="0"/>
                <a:cs typeface="Times New Roman" pitchFamily="18" charset="0"/>
              </a:rPr>
              <a:t> В общей сложности Федор Михайлович прожил в Петербурге 28 лет. У него не было своей квартиры, он всегда их снимал. За время жизни в Петербурге он поменял 20 адресов и никогда не жил ни в одном доме более трех лет. В таких же домах жили и его герои. Это были типичные для Петербурга доходные дома, в которых сдавались все помещения, даже подвалы и чердаки.</a:t>
            </a:r>
            <a:endParaRPr lang="ru-RU" sz="1600" dirty="0">
              <a:latin typeface="Times New Roman" pitchFamily="18" charset="0"/>
              <a:cs typeface="Times New Roman" pitchFamily="18" charset="0"/>
            </a:endParaRPr>
          </a:p>
        </p:txBody>
      </p:sp>
      <p:sp>
        <p:nvSpPr>
          <p:cNvPr id="5" name="Прямоугольник 4"/>
          <p:cNvSpPr/>
          <p:nvPr/>
        </p:nvSpPr>
        <p:spPr>
          <a:xfrm>
            <a:off x="323528" y="116632"/>
            <a:ext cx="8568952" cy="1569660"/>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smtClean="0">
                <a:latin typeface="Times New Roman" pitchFamily="18" charset="0"/>
                <a:cs typeface="Times New Roman" pitchFamily="18" charset="0"/>
              </a:rPr>
              <a:t>Значительное  место в творчестве Достоевского занимает образ Петербурга. В произведениях широко воссоздана жизнь большого буржуазного города. Но Петербург Достоевского — это не только фон, на котором развертываются драматические события, это как бы душа этих событий, символ ненормальности жизни. Городской пейзаж органически связан с душевным состоянием автора, внутренним миром его героев. Петербург Достоевского болен, больны, кто нравственно, кто физически, большинство персонажей его романа.</a:t>
            </a:r>
            <a:endParaRPr lang="ru-RU" sz="1600" dirty="0">
              <a:latin typeface="Times New Roman" pitchFamily="18" charset="0"/>
              <a:cs typeface="Times New Roman" pitchFamily="18" charset="0"/>
            </a:endParaRPr>
          </a:p>
        </p:txBody>
      </p:sp>
      <p:sp>
        <p:nvSpPr>
          <p:cNvPr id="11" name="Прямоугольник 10"/>
          <p:cNvSpPr/>
          <p:nvPr/>
        </p:nvSpPr>
        <p:spPr>
          <a:xfrm>
            <a:off x="251520" y="4566270"/>
            <a:ext cx="3240360" cy="1077218"/>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b="1" i="1" dirty="0" smtClean="0">
                <a:latin typeface="Times New Roman" pitchFamily="18" charset="0"/>
                <a:cs typeface="Times New Roman" pitchFamily="18" charset="0"/>
              </a:rPr>
              <a:t>Достоевский не был петербуржцем по рождению, но это самый петербургский по духу писатель русской литературы</a:t>
            </a:r>
            <a:endParaRPr lang="ru-RU" sz="1600" b="1" i="1" dirty="0">
              <a:latin typeface="Times New Roman" pitchFamily="18" charset="0"/>
              <a:cs typeface="Times New Roman" pitchFamily="18" charset="0"/>
            </a:endParaRPr>
          </a:p>
        </p:txBody>
      </p:sp>
      <p:sp>
        <p:nvSpPr>
          <p:cNvPr id="12289" name="Rectangle 1"/>
          <p:cNvSpPr>
            <a:spLocks noChangeArrowheads="1"/>
          </p:cNvSpPr>
          <p:nvPr/>
        </p:nvSpPr>
        <p:spPr bwMode="auto">
          <a:xfrm>
            <a:off x="251520" y="3861048"/>
            <a:ext cx="3240360" cy="584775"/>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Анциферов, Н. П.</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«Непостижимый город…» : [Душа Петербурга ; Петербург Достоевского ; Петербург Пушкина] / Николай Павлович Анциферов. – Ленинград :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Лениздат</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1991. – 333 с. ; ил.,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портр</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11265" name="Rectangle 1"/>
          <p:cNvSpPr>
            <a:spLocks noChangeArrowheads="1"/>
          </p:cNvSpPr>
          <p:nvPr/>
        </p:nvSpPr>
        <p:spPr bwMode="auto">
          <a:xfrm>
            <a:off x="3923928" y="116632"/>
            <a:ext cx="4968552" cy="2308324"/>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t="100000" r="100000"/>
            </a:path>
            <a:tileRect l="-100000" b="-10000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Фёдор Михайлович Достоевский во многом продолжает оставаться неизвестным. О жизни Достоевского мы больше не знаем, чем знаем. И причиной тому – сам Фёдор Михайлович. </a:t>
            </a:r>
            <a:b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Достоевский был сложным, противоречивым человеком, в чём-то даже порочным. Он тщательно скрывал неприглядные страницы своей биографии.  Жизнь </a:t>
            </a:r>
            <a:r>
              <a:rPr lang="ru-RU" sz="1600" dirty="0" smtClean="0">
                <a:solidFill>
                  <a:srgbClr val="000000"/>
                </a:solidFill>
                <a:latin typeface="Times New Roman" pitchFamily="18" charset="0"/>
                <a:ea typeface="Calibri" pitchFamily="34" charset="0"/>
                <a:cs typeface="Times New Roman" pitchFamily="18" charset="0"/>
              </a:rPr>
              <a:t>и даже смерть </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его во многом продолжают оставаться тайной.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179512" y="4221088"/>
            <a:ext cx="3672408" cy="2462213"/>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0" scaled="1"/>
            <a:tileRect/>
          </a:gra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dirty="0" smtClean="0">
                <a:latin typeface="Times New Roman" pitchFamily="18" charset="0"/>
                <a:cs typeface="Times New Roman" pitchFamily="18" charset="0"/>
              </a:rPr>
              <a:t>Случилось так, что Федор Михайлович за несколько часов до конца почувствовал приближение смерти, а когда жена попыталась убедить его в ложности предчувствия, настроить на выздоровление, он в задумчивости раскрыл настольное Евангелие (оно часто служило ему средством разрешения тревожных сомнений). Выпали слова: </a:t>
            </a:r>
            <a:r>
              <a:rPr lang="ru-RU" sz="1400" b="1" i="1" dirty="0" smtClean="0">
                <a:latin typeface="Times New Roman" pitchFamily="18" charset="0"/>
                <a:cs typeface="Times New Roman" pitchFamily="18" charset="0"/>
              </a:rPr>
              <a:t>«Но Иисус сказал ему в ответ: не удерживай, ибо так надлежит нам исполнить великую правду»</a:t>
            </a:r>
            <a:endParaRPr lang="ru-RU" sz="1400" b="1" i="1" dirty="0">
              <a:latin typeface="Times New Roman" pitchFamily="18" charset="0"/>
              <a:cs typeface="Times New Roman" pitchFamily="18" charset="0"/>
            </a:endParaRPr>
          </a:p>
        </p:txBody>
      </p:sp>
      <p:pic>
        <p:nvPicPr>
          <p:cNvPr id="7" name="Содержимое 9" descr="волгин последний год.jpg"/>
          <p:cNvPicPr>
            <a:picLocks noChangeAspect="1"/>
          </p:cNvPicPr>
          <p:nvPr/>
        </p:nvPicPr>
        <p:blipFill>
          <a:blip r:embed="rId3" cstate="email"/>
          <a:srcRect/>
          <a:stretch>
            <a:fillRect/>
          </a:stretch>
        </p:blipFill>
        <p:spPr>
          <a:xfrm>
            <a:off x="3923928" y="2564904"/>
            <a:ext cx="1016485" cy="1618847"/>
          </a:xfrm>
          <a:prstGeom prst="rect">
            <a:avLst/>
          </a:prstGeom>
        </p:spPr>
      </p:pic>
      <p:sp>
        <p:nvSpPr>
          <p:cNvPr id="8" name="Rectangle 1"/>
          <p:cNvSpPr>
            <a:spLocks noChangeArrowheads="1"/>
          </p:cNvSpPr>
          <p:nvPr/>
        </p:nvSpPr>
        <p:spPr bwMode="auto">
          <a:xfrm>
            <a:off x="5220072" y="2657237"/>
            <a:ext cx="3672408" cy="1631216"/>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Волгин, И. Л.</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Последний год Достоевского : исторические записки / Игорь Волгин ;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худож</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Мешков]. – 2-е изд., доп. – Москва : Советский писатель, 1991. – 543 с. : ил.,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портр</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lvl="0" fontAlgn="base">
              <a:spcBef>
                <a:spcPct val="0"/>
              </a:spcBef>
              <a:spcAft>
                <a:spcPct val="0"/>
              </a:spcAft>
            </a:pPr>
            <a:endParaRPr lang="ru-RU" sz="800" dirty="0" smtClean="0">
              <a:solidFill>
                <a:schemeClr val="tx1"/>
              </a:solidFill>
              <a:latin typeface="Times New Roman" pitchFamily="18" charset="0"/>
              <a:cs typeface="Times New Roman" pitchFamily="18" charset="0"/>
            </a:endParaRPr>
          </a:p>
          <a:p>
            <a:pPr lvl="0" fontAlgn="base">
              <a:spcBef>
                <a:spcPct val="0"/>
              </a:spcBef>
              <a:spcAft>
                <a:spcPct val="0"/>
              </a:spcAft>
            </a:pPr>
            <a:r>
              <a:rPr lang="ru-RU" sz="1200" dirty="0" smtClean="0">
                <a:solidFill>
                  <a:schemeClr val="tx1"/>
                </a:solidFill>
                <a:latin typeface="Times New Roman" pitchFamily="18" charset="0"/>
                <a:ea typeface="Calibri" pitchFamily="34" charset="0"/>
                <a:cs typeface="Times New Roman" pitchFamily="18" charset="0"/>
              </a:rPr>
              <a:t>Уникальные открытия, сделанные в книге, помогают постичь драму жизни и смерти Достоевского, в том числе тайну его ухода.  Автор впервые соотнес личную и творческую судьбу Достоевского с трагическими коллизиями российской истории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Прямоугольник 8"/>
          <p:cNvSpPr/>
          <p:nvPr/>
        </p:nvSpPr>
        <p:spPr>
          <a:xfrm>
            <a:off x="5292080" y="5247109"/>
            <a:ext cx="3570654" cy="1384995"/>
          </a:xfrm>
          <a:prstGeom prst="rect">
            <a:avLst/>
          </a:prstGeom>
          <a:solidFill>
            <a:schemeClr val="accent6">
              <a:lumMod val="40000"/>
              <a:lumOff val="6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800" dirty="0" smtClean="0">
                <a:latin typeface="Times New Roman" pitchFamily="18" charset="0"/>
                <a:cs typeface="Times New Roman" pitchFamily="18" charset="0"/>
              </a:rPr>
              <a:t>Карякин, Ю. Ф.</a:t>
            </a:r>
          </a:p>
          <a:p>
            <a:r>
              <a:rPr lang="ru-RU" sz="800" dirty="0" smtClean="0">
                <a:latin typeface="Times New Roman" pitchFamily="18" charset="0"/>
                <a:cs typeface="Times New Roman" pitchFamily="18" charset="0"/>
              </a:rPr>
              <a:t>Достоевский и канун </a:t>
            </a:r>
            <a:r>
              <a:rPr lang="en-US" sz="800" dirty="0" smtClean="0">
                <a:latin typeface="Times New Roman" pitchFamily="18" charset="0"/>
                <a:cs typeface="Times New Roman" pitchFamily="18" charset="0"/>
              </a:rPr>
              <a:t>XXI</a:t>
            </a:r>
            <a:r>
              <a:rPr lang="ru-RU" sz="800" dirty="0" smtClean="0">
                <a:latin typeface="Times New Roman" pitchFamily="18" charset="0"/>
                <a:cs typeface="Times New Roman" pitchFamily="18" charset="0"/>
              </a:rPr>
              <a:t> века / Юрий Карякин. – Москва : Советский писатель, 1989. – 646 с. : ил.</a:t>
            </a:r>
          </a:p>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Миру грозит гибель, мир может и должен быть спасен красотой, красотой духовно-нравственного подвига — так прочитывается Достоевский сегодня, считает автор этой книги</a:t>
            </a:r>
            <a:endParaRPr lang="ru-RU" sz="1200" dirty="0">
              <a:latin typeface="Times New Roman" pitchFamily="18" charset="0"/>
              <a:cs typeface="Times New Roman" pitchFamily="18" charset="0"/>
            </a:endParaRPr>
          </a:p>
        </p:txBody>
      </p:sp>
      <p:pic>
        <p:nvPicPr>
          <p:cNvPr id="10" name="Рисунок 9" descr="карякин.jpg"/>
          <p:cNvPicPr>
            <a:picLocks noChangeAspect="1"/>
          </p:cNvPicPr>
          <p:nvPr/>
        </p:nvPicPr>
        <p:blipFill>
          <a:blip r:embed="rId4" cstate="email"/>
          <a:stretch>
            <a:fillRect/>
          </a:stretch>
        </p:blipFill>
        <p:spPr>
          <a:xfrm>
            <a:off x="3923928" y="5085184"/>
            <a:ext cx="1080120" cy="1594273"/>
          </a:xfrm>
          <a:prstGeom prst="rect">
            <a:avLst/>
          </a:prstGeom>
        </p:spPr>
      </p:pic>
      <p:pic>
        <p:nvPicPr>
          <p:cNvPr id="11" name="Рисунок 10" descr="KVmR9zhv-580.jpg"/>
          <p:cNvPicPr>
            <a:picLocks noChangeAspect="1"/>
          </p:cNvPicPr>
          <p:nvPr/>
        </p:nvPicPr>
        <p:blipFill>
          <a:blip r:embed="rId5" cstate="email">
            <a:lum bright="30000"/>
          </a:blip>
          <a:stretch>
            <a:fillRect/>
          </a:stretch>
        </p:blipFill>
        <p:spPr>
          <a:xfrm>
            <a:off x="228278" y="188640"/>
            <a:ext cx="3267503" cy="3960440"/>
          </a:xfrm>
          <a:prstGeom prst="ellipse">
            <a:avLst/>
          </a:prstGeom>
          <a:ln w="63500" cap="rnd">
            <a:solidFill>
              <a:schemeClr val="accent6">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45057" name="Rectangle 1"/>
          <p:cNvSpPr>
            <a:spLocks noChangeArrowheads="1"/>
          </p:cNvSpPr>
          <p:nvPr/>
        </p:nvSpPr>
        <p:spPr bwMode="auto">
          <a:xfrm>
            <a:off x="179512" y="116632"/>
            <a:ext cx="8784976" cy="1384995"/>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t="100000"/>
            </a:path>
            <a:tileRect r="-100000" b="-100000"/>
          </a:gra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Ежегодно в мире выходят десятки книг, посвященных изучению жизни и творчества Ф.М. Достоевского. Авторы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демонстрируют стремление к более полному и дифференцированному пониманию мировоззрения писателя на основе углубленного анализа текстов.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Подробности жизни писателя, вплоть до самых неизвестных и "неудобных", в полной мере отражены в данных произведениях. Не всё в них однозначно, понятно и правдиво, но и эти книги имеют право на существование. А насколько они хороши или плохи,</a:t>
            </a:r>
            <a:r>
              <a:rPr kumimoji="0" lang="ru-RU" sz="14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судить специалистам и читателям</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1259632" y="4437112"/>
            <a:ext cx="2448272" cy="2246769"/>
          </a:xfrm>
          <a:prstGeom prst="rect">
            <a:avLst/>
          </a:prstGeom>
          <a:solidFill>
            <a:schemeClr val="accent6">
              <a:lumMod val="40000"/>
              <a:lumOff val="60000"/>
            </a:schemeClr>
          </a:solidFill>
          <a:ln w="38100">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1200" dirty="0" smtClean="0">
                <a:latin typeface="Times New Roman" pitchFamily="18" charset="0"/>
                <a:cs typeface="Times New Roman" pitchFamily="18" charset="0"/>
              </a:rPr>
              <a:t> </a:t>
            </a:r>
            <a:r>
              <a:rPr lang="ru-RU" sz="800" dirty="0" smtClean="0">
                <a:latin typeface="Times New Roman" pitchFamily="18" charset="0"/>
                <a:cs typeface="Times New Roman" pitchFamily="18" charset="0"/>
              </a:rPr>
              <a:t>Миллер, Г.</a:t>
            </a:r>
          </a:p>
          <a:p>
            <a:r>
              <a:rPr lang="ru-RU" sz="800" dirty="0" err="1" smtClean="0">
                <a:latin typeface="Times New Roman" pitchFamily="18" charset="0"/>
                <a:cs typeface="Times New Roman" pitchFamily="18" charset="0"/>
              </a:rPr>
              <a:t>Плексус</a:t>
            </a:r>
            <a:r>
              <a:rPr lang="ru-RU" sz="800" dirty="0" smtClean="0">
                <a:latin typeface="Times New Roman" pitchFamily="18" charset="0"/>
                <a:cs typeface="Times New Roman" pitchFamily="18" charset="0"/>
              </a:rPr>
              <a:t>. Кн. 2 : [роман] / Генри Миллер ; [пер. с англ. М. Козловой].  – Санкт-Петербург : </a:t>
            </a:r>
            <a:r>
              <a:rPr lang="ru-RU" sz="800" dirty="0" err="1" smtClean="0">
                <a:latin typeface="Times New Roman" pitchFamily="18" charset="0"/>
                <a:cs typeface="Times New Roman" pitchFamily="18" charset="0"/>
              </a:rPr>
              <a:t>Лимбус</a:t>
            </a:r>
            <a:r>
              <a:rPr lang="ru-RU" sz="800" dirty="0" smtClean="0">
                <a:latin typeface="Times New Roman" pitchFamily="18" charset="0"/>
                <a:cs typeface="Times New Roman" pitchFamily="18" charset="0"/>
              </a:rPr>
              <a:t> Пресс, 1999. – 622 с. : ил.</a:t>
            </a:r>
          </a:p>
          <a:p>
            <a:endParaRPr lang="ru-RU" sz="800" dirty="0" smtClean="0">
              <a:latin typeface="Times New Roman" pitchFamily="18" charset="0"/>
              <a:cs typeface="Times New Roman" pitchFamily="18" charset="0"/>
            </a:endParaRPr>
          </a:p>
          <a:p>
            <a:r>
              <a:rPr lang="ru-RU" sz="1200" dirty="0" err="1" smtClean="0">
                <a:latin typeface="Times New Roman" pitchFamily="18" charset="0"/>
                <a:cs typeface="Times New Roman" pitchFamily="18" charset="0"/>
              </a:rPr>
              <a:t>Плексус</a:t>
            </a:r>
            <a:r>
              <a:rPr lang="ru-RU" sz="1200" dirty="0" smtClean="0">
                <a:latin typeface="Times New Roman" pitchFamily="18" charset="0"/>
                <a:cs typeface="Times New Roman" pitchFamily="18" charset="0"/>
              </a:rPr>
              <a:t>" (в переводе с латыни - сплетение) содержит оригинальные философские воззрения автора, выраженные в форме мини-эссе о Ницше, Шпенглере, Достоевском, Розанове, о буддизме и китайской философии. </a:t>
            </a:r>
            <a:endParaRPr lang="ru-RU" sz="1200" dirty="0">
              <a:latin typeface="Times New Roman" pitchFamily="18" charset="0"/>
              <a:cs typeface="Times New Roman" pitchFamily="18" charset="0"/>
            </a:endParaRPr>
          </a:p>
        </p:txBody>
      </p:sp>
      <p:pic>
        <p:nvPicPr>
          <p:cNvPr id="7" name="Рисунок 6" descr="94082acc710211e286440025229cb491_5f0b1f1e316811e6810100155d647d04.resize1.jpg"/>
          <p:cNvPicPr>
            <a:picLocks noChangeAspect="1"/>
          </p:cNvPicPr>
          <p:nvPr/>
        </p:nvPicPr>
        <p:blipFill>
          <a:blip r:embed="rId3" cstate="email"/>
          <a:stretch>
            <a:fillRect/>
          </a:stretch>
        </p:blipFill>
        <p:spPr>
          <a:xfrm>
            <a:off x="179512" y="5142334"/>
            <a:ext cx="1035224" cy="1521934"/>
          </a:xfrm>
          <a:prstGeom prst="rect">
            <a:avLst/>
          </a:prstGeom>
        </p:spPr>
      </p:pic>
      <p:sp>
        <p:nvSpPr>
          <p:cNvPr id="45058" name="Rectangle 2"/>
          <p:cNvSpPr>
            <a:spLocks noChangeArrowheads="1"/>
          </p:cNvSpPr>
          <p:nvPr/>
        </p:nvSpPr>
        <p:spPr bwMode="auto">
          <a:xfrm>
            <a:off x="1331640" y="3151421"/>
            <a:ext cx="7632848" cy="1200329"/>
          </a:xfrm>
          <a:prstGeom prst="rect">
            <a:avLst/>
          </a:prstGeom>
          <a:solidFill>
            <a:schemeClr val="accent6">
              <a:lumMod val="40000"/>
              <a:lumOff val="60000"/>
            </a:schemeClr>
          </a:solidFill>
          <a:ln w="38100">
            <a:solidFill>
              <a:schemeClr val="accent2">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ru-RU" sz="800" dirty="0" smtClean="0">
                <a:latin typeface="Times New Roman" pitchFamily="18" charset="0"/>
                <a:cs typeface="Times New Roman" pitchFamily="18" charset="0"/>
              </a:rPr>
              <a:t>Соколов, Б. В.</a:t>
            </a:r>
          </a:p>
          <a:p>
            <a:r>
              <a:rPr lang="ru-RU" sz="800" dirty="0" smtClean="0">
                <a:latin typeface="Times New Roman" pitchFamily="18" charset="0"/>
                <a:cs typeface="Times New Roman" pitchFamily="18" charset="0"/>
              </a:rPr>
              <a:t>Неизвестный Достоевский : роковая встреча / Борис Соколов. – Москва : Алгоритм, 2011. – 253 с. : ил., </a:t>
            </a:r>
            <a:r>
              <a:rPr lang="ru-RU" sz="800" dirty="0" err="1" smtClean="0">
                <a:latin typeface="Times New Roman" pitchFamily="18" charset="0"/>
                <a:cs typeface="Times New Roman" pitchFamily="18" charset="0"/>
              </a:rPr>
              <a:t>портр</a:t>
            </a:r>
            <a:r>
              <a:rPr lang="ru-RU" sz="800" dirty="0" smtClean="0">
                <a:latin typeface="Times New Roman" pitchFamily="18" charset="0"/>
                <a:cs typeface="Times New Roman" pitchFamily="18" charset="0"/>
              </a:rPr>
              <a:t>. – (Гении и злодеи).</a:t>
            </a:r>
          </a:p>
          <a:p>
            <a:endParaRPr lang="ru-RU" sz="8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Этой женщине в биографии и творчестве </a:t>
            </a:r>
            <a:r>
              <a:rPr lang="ru-RU" sz="1200" dirty="0" smtClean="0">
                <a:latin typeface="Times New Roman" pitchFamily="18" charset="0"/>
                <a:ea typeface="Calibri" pitchFamily="34" charset="0"/>
                <a:cs typeface="Times New Roman" pitchFamily="18" charset="0"/>
              </a:rPr>
              <a:t>писателя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принадлежит немалая роль. </a:t>
            </a:r>
            <a:r>
              <a:rPr kumimoji="0" lang="ru-RU" sz="1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Аполлинария</a:t>
            </a:r>
            <a:r>
              <a:rPr kumimoji="0" lang="ru-RU" sz="1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Суслова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была не только возлюбленной великого писателя, но и прототипом ключевых женских образов в его романах - прежде всего Полины в "Игроке", Настасьи Филипповны в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Идиоте</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 трагическом</a:t>
            </a:r>
            <a:r>
              <a:rPr kumimoji="0" lang="ru-RU"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сплетении судеб этих людей  повествует эта книга.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соколов.jpg"/>
          <p:cNvPicPr>
            <a:picLocks noChangeAspect="1"/>
          </p:cNvPicPr>
          <p:nvPr/>
        </p:nvPicPr>
        <p:blipFill>
          <a:blip r:embed="rId4" cstate="email"/>
          <a:stretch>
            <a:fillRect/>
          </a:stretch>
        </p:blipFill>
        <p:spPr>
          <a:xfrm>
            <a:off x="179512" y="3212976"/>
            <a:ext cx="939768" cy="1489190"/>
          </a:xfrm>
          <a:prstGeom prst="rect">
            <a:avLst/>
          </a:prstGeom>
        </p:spPr>
      </p:pic>
      <p:sp>
        <p:nvSpPr>
          <p:cNvPr id="45059" name="Rectangle 3"/>
          <p:cNvSpPr>
            <a:spLocks noChangeArrowheads="1"/>
          </p:cNvSpPr>
          <p:nvPr/>
        </p:nvSpPr>
        <p:spPr bwMode="auto">
          <a:xfrm>
            <a:off x="1331640" y="1567245"/>
            <a:ext cx="7632848" cy="1384995"/>
          </a:xfrm>
          <a:prstGeom prst="rect">
            <a:avLst/>
          </a:prstGeom>
          <a:solidFill>
            <a:schemeClr val="accent6">
              <a:lumMod val="40000"/>
              <a:lumOff val="60000"/>
            </a:schemeClr>
          </a:solidFill>
          <a:ln w="38100">
            <a:solidFill>
              <a:schemeClr val="accent2">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ru-RU" sz="800" dirty="0" err="1" smtClean="0">
                <a:latin typeface="Times New Roman" pitchFamily="18" charset="0"/>
                <a:cs typeface="Times New Roman" pitchFamily="18" charset="0"/>
              </a:rPr>
              <a:t>Кутзее</a:t>
            </a:r>
            <a:r>
              <a:rPr lang="ru-RU" sz="800" dirty="0" smtClean="0">
                <a:latin typeface="Times New Roman" pitchFamily="18" charset="0"/>
                <a:cs typeface="Times New Roman" pitchFamily="18" charset="0"/>
              </a:rPr>
              <a:t>, Д. М.</a:t>
            </a:r>
          </a:p>
          <a:p>
            <a:r>
              <a:rPr lang="ru-RU" sz="800" dirty="0" smtClean="0">
                <a:latin typeface="Times New Roman" pitchFamily="18" charset="0"/>
                <a:cs typeface="Times New Roman" pitchFamily="18" charset="0"/>
              </a:rPr>
              <a:t>Осень в Петербурге / Джозеф </a:t>
            </a:r>
            <a:r>
              <a:rPr lang="ru-RU" sz="800" dirty="0" err="1" smtClean="0">
                <a:latin typeface="Times New Roman" pitchFamily="18" charset="0"/>
                <a:cs typeface="Times New Roman" pitchFamily="18" charset="0"/>
              </a:rPr>
              <a:t>Кутзее</a:t>
            </a:r>
            <a:r>
              <a:rPr lang="ru-RU" sz="800" dirty="0" smtClean="0">
                <a:latin typeface="Times New Roman" pitchFamily="18" charset="0"/>
                <a:cs typeface="Times New Roman" pitchFamily="18" charset="0"/>
              </a:rPr>
              <a:t> ; [пер. с англ. С. Ильина]. – Москва : </a:t>
            </a:r>
            <a:r>
              <a:rPr lang="ru-RU" sz="800" dirty="0" err="1" smtClean="0">
                <a:latin typeface="Times New Roman" pitchFamily="18" charset="0"/>
                <a:cs typeface="Times New Roman" pitchFamily="18" charset="0"/>
              </a:rPr>
              <a:t>Эксмо</a:t>
            </a:r>
            <a:r>
              <a:rPr lang="ru-RU" sz="800" dirty="0" smtClean="0">
                <a:latin typeface="Times New Roman" pitchFamily="18" charset="0"/>
                <a:cs typeface="Times New Roman" pitchFamily="18" charset="0"/>
              </a:rPr>
              <a:t> ; Санкт-Петербург : Домино, 2009. – 366 с. – (Интеллектуальный бестселлер).</a:t>
            </a:r>
          </a:p>
          <a:p>
            <a:endParaRPr lang="ru-RU" sz="8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71500" algn="l"/>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Автор - лауреат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Нобелевской премии по литературе и </a:t>
            </a:r>
            <a:r>
              <a:rPr kumimoji="0" lang="ru-RU" sz="12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дважды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Букеровской премии</a:t>
            </a:r>
            <a:r>
              <a:rPr kumimoji="0" lang="ru-RU" sz="12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«Осень в Петербурге» — роман о Достоевском, с элементами  вымысла о якобы тайно приехавшем из-за границы в Петербург писателя для выяснения обстоятельств самоубийства его приемного сына. Пытаясь разобраться в случившемся, Достоевский встречается с людьми, странно напоминающими персонажей его прошлых и будущих произведений. Одним из достоинств романа является попытка точно</a:t>
            </a:r>
            <a:r>
              <a:rPr kumimoji="0" lang="ru-RU" sz="12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воссоздать мир и Петербург Достоевского.</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 name="Рисунок 9" descr="кутзее.jpg"/>
          <p:cNvPicPr>
            <a:picLocks noChangeAspect="1"/>
          </p:cNvPicPr>
          <p:nvPr/>
        </p:nvPicPr>
        <p:blipFill>
          <a:blip r:embed="rId5" cstate="email"/>
          <a:stretch>
            <a:fillRect/>
          </a:stretch>
        </p:blipFill>
        <p:spPr>
          <a:xfrm>
            <a:off x="179512" y="1628800"/>
            <a:ext cx="938702" cy="1450394"/>
          </a:xfrm>
          <a:prstGeom prst="rect">
            <a:avLst/>
          </a:prstGeom>
        </p:spPr>
      </p:pic>
      <p:sp>
        <p:nvSpPr>
          <p:cNvPr id="45060" name="Rectangle 4"/>
          <p:cNvSpPr>
            <a:spLocks noChangeArrowheads="1"/>
          </p:cNvSpPr>
          <p:nvPr/>
        </p:nvSpPr>
        <p:spPr bwMode="auto">
          <a:xfrm>
            <a:off x="4831457" y="4407489"/>
            <a:ext cx="4139952" cy="2323713"/>
          </a:xfrm>
          <a:prstGeom prst="rect">
            <a:avLst/>
          </a:prstGeom>
          <a:solidFill>
            <a:schemeClr val="accent6">
              <a:lumMod val="40000"/>
              <a:lumOff val="60000"/>
            </a:schemeClr>
          </a:solidFill>
          <a:ln w="38100">
            <a:solidFill>
              <a:schemeClr val="accent2">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ru-RU" sz="800" dirty="0" smtClean="0">
                <a:latin typeface="Times New Roman" pitchFamily="18" charset="0"/>
                <a:cs typeface="Times New Roman" pitchFamily="18" charset="0"/>
              </a:rPr>
              <a:t>Гай, Д.</a:t>
            </a:r>
          </a:p>
          <a:p>
            <a:r>
              <a:rPr lang="ru-RU" sz="800" dirty="0" smtClean="0">
                <a:latin typeface="Times New Roman" pitchFamily="18" charset="0"/>
                <a:cs typeface="Times New Roman" pitchFamily="18" charset="0"/>
              </a:rPr>
              <a:t>До свидания, друг вечный. Телохранитель / Давид Гай. – Москва : ИКПА, 1990. – 299 с.</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 этот сборник вошел  роман-хроника «До свидания, друг вечный» о взаимоотношениях Ф. М. Достоевского и шестидесятницы А.Сусловой, историю их любви и разрыва. В Сусловой и ее окружении Достоевский зрением гения увидел, точнее, угадал прообразы будущих «бесов», вершащих кровавый террор во имя и ради революции. Главная мысль произведения - общественное переустройство лишь тогда приводит к желаемому результату, когда гарантирует свободу каждой отдельной личности.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3" name="Рисунок 12" descr="гай.jpg"/>
          <p:cNvPicPr>
            <a:picLocks noChangeAspect="1"/>
          </p:cNvPicPr>
          <p:nvPr/>
        </p:nvPicPr>
        <p:blipFill>
          <a:blip r:embed="rId6" cstate="email"/>
          <a:stretch>
            <a:fillRect/>
          </a:stretch>
        </p:blipFill>
        <p:spPr>
          <a:xfrm>
            <a:off x="3707904" y="4984601"/>
            <a:ext cx="1172344" cy="170522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19020" y="0"/>
            <a:ext cx="9124980" cy="6858000"/>
          </a:xfrm>
          <a:prstGeom prst="rect">
            <a:avLst/>
          </a:prstGeom>
          <a:noFill/>
          <a:ln w="9525">
            <a:noFill/>
            <a:miter lim="800000"/>
            <a:headEnd/>
            <a:tailEnd/>
          </a:ln>
          <a:effectLst/>
        </p:spPr>
      </p:pic>
      <p:sp>
        <p:nvSpPr>
          <p:cNvPr id="9" name="Заголовок 8"/>
          <p:cNvSpPr>
            <a:spLocks noGrp="1"/>
          </p:cNvSpPr>
          <p:nvPr>
            <p:ph type="title"/>
          </p:nvPr>
        </p:nvSpPr>
        <p:spPr>
          <a:xfrm>
            <a:off x="251520" y="188640"/>
            <a:ext cx="8712968" cy="1156990"/>
          </a:xfr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3500000" scaled="1"/>
            <a:tileRect/>
          </a:gradFill>
        </p:spPr>
        <p:style>
          <a:lnRef idx="1">
            <a:schemeClr val="accent2"/>
          </a:lnRef>
          <a:fillRef idx="2">
            <a:schemeClr val="accent2"/>
          </a:fillRef>
          <a:effectRef idx="1">
            <a:schemeClr val="accent2"/>
          </a:effectRef>
          <a:fontRef idx="minor">
            <a:schemeClr val="dk1"/>
          </a:fontRef>
        </p:style>
        <p:txBody>
          <a:bodyPr>
            <a:noAutofit/>
          </a:bodyPr>
          <a:lstStyle/>
          <a:p>
            <a:r>
              <a:rPr lang="ru-RU" sz="2400" dirty="0" smtClean="0">
                <a:latin typeface="Times New Roman" pitchFamily="18" charset="0"/>
                <a:cs typeface="Times New Roman" pitchFamily="18" charset="0"/>
              </a:rPr>
              <a:t>Ф. М. Достоевский – великий русский писатель-реалист, знаток жизни, психолог, сострадающий бедным и угнетённым, гуманист, страстный обличитель лжи и лицемерия.</a:t>
            </a:r>
            <a:endParaRPr lang="ru-RU" sz="2400" dirty="0">
              <a:latin typeface="Times New Roman" pitchFamily="18" charset="0"/>
              <a:cs typeface="Times New Roman" pitchFamily="18" charset="0"/>
            </a:endParaRPr>
          </a:p>
        </p:txBody>
      </p:sp>
      <p:sp>
        <p:nvSpPr>
          <p:cNvPr id="16" name="Прямоугольник 15"/>
          <p:cNvSpPr/>
          <p:nvPr/>
        </p:nvSpPr>
        <p:spPr>
          <a:xfrm>
            <a:off x="323528" y="6021288"/>
            <a:ext cx="8568952" cy="646331"/>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3500000" scaled="1"/>
            <a:tileRect/>
          </a:gra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dirty="0" smtClean="0">
                <a:latin typeface="Times New Roman" pitchFamily="18" charset="0"/>
                <a:cs typeface="Times New Roman" pitchFamily="18" charset="0"/>
              </a:rPr>
              <a:t>Достоевский всегда стоял особняком в русской литературе, оставался во многом непонятным и неоценённым </a:t>
            </a:r>
            <a:endParaRPr lang="ru-RU" dirty="0">
              <a:latin typeface="Times New Roman" pitchFamily="18" charset="0"/>
              <a:cs typeface="Times New Roman" pitchFamily="18" charset="0"/>
            </a:endParaRPr>
          </a:p>
        </p:txBody>
      </p:sp>
      <p:pic>
        <p:nvPicPr>
          <p:cNvPr id="17" name="Содержимое 16" descr="03a_12.jpg"/>
          <p:cNvPicPr>
            <a:picLocks noGrp="1" noChangeAspect="1"/>
          </p:cNvPicPr>
          <p:nvPr>
            <p:ph sz="quarter" idx="4"/>
          </p:nvPr>
        </p:nvPicPr>
        <p:blipFill>
          <a:blip r:embed="rId3" cstate="email"/>
          <a:stretch>
            <a:fillRect/>
          </a:stretch>
        </p:blipFill>
        <p:spPr>
          <a:xfrm>
            <a:off x="323528" y="1268760"/>
            <a:ext cx="3744416" cy="4605887"/>
          </a:xfrm>
          <a:prstGeom prst="rect">
            <a:avLst/>
          </a:prstGeom>
          <a:ln>
            <a:noFill/>
          </a:ln>
          <a:effectLst>
            <a:softEdge rad="112500"/>
          </a:effectLst>
        </p:spPr>
      </p:pic>
      <p:sp>
        <p:nvSpPr>
          <p:cNvPr id="6" name="Прямоугольник 5"/>
          <p:cNvSpPr/>
          <p:nvPr/>
        </p:nvSpPr>
        <p:spPr>
          <a:xfrm>
            <a:off x="4355976" y="3789040"/>
            <a:ext cx="4572000" cy="1477328"/>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ru-RU" b="1" dirty="0" smtClean="0"/>
              <a:t> «Это был не только апостол, …это был пророк, это был всему доброму учитель, эта была наша общественная совесть».          </a:t>
            </a:r>
          </a:p>
          <a:p>
            <a:r>
              <a:rPr lang="ru-RU" b="1" dirty="0" smtClean="0"/>
              <a:t> (из письма .М.Третьякова  И.И.Крамскому)</a:t>
            </a:r>
            <a:endParaRPr lang="ru-RU" dirty="0"/>
          </a:p>
        </p:txBody>
      </p:sp>
      <p:sp>
        <p:nvSpPr>
          <p:cNvPr id="7" name="Прямоугольник 6"/>
          <p:cNvSpPr/>
          <p:nvPr/>
        </p:nvSpPr>
        <p:spPr>
          <a:xfrm>
            <a:off x="4380359" y="1772816"/>
            <a:ext cx="4572000" cy="1477328"/>
          </a:xfrm>
          <a:prstGeom prst="rect">
            <a:avLst/>
          </a:prstGeom>
          <a:solidFill>
            <a:schemeClr val="accent6">
              <a:lumMod val="40000"/>
              <a:lumOff val="6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a:spAutoFit/>
          </a:bodyPr>
          <a:lstStyle/>
          <a:p>
            <a:r>
              <a:rPr lang="ru-RU" b="1" dirty="0" smtClean="0"/>
              <a:t>«Человек есть тайна. Её надо разгадать, и ежели будешь разгадывать всю жизнь, то не говори, что потерял время. Я занимаюсь этой тайной, ибо хочу быть человеком».                            (Ф.Достоевский)</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cstate="email"/>
          <a:srcRect/>
          <a:stretch>
            <a:fillRect/>
          </a:stretch>
        </p:blipFill>
        <p:spPr bwMode="auto">
          <a:xfrm>
            <a:off x="0" y="0"/>
            <a:ext cx="9124980" cy="6858000"/>
          </a:xfrm>
          <a:prstGeom prst="rect">
            <a:avLst/>
          </a:prstGeom>
          <a:noFill/>
          <a:ln w="9525">
            <a:noFill/>
            <a:miter lim="800000"/>
            <a:headEnd/>
            <a:tailEnd/>
          </a:ln>
          <a:effectLst/>
        </p:spPr>
      </p:pic>
      <p:pic>
        <p:nvPicPr>
          <p:cNvPr id="8" name="Рисунок 7" descr="dostoevsky2.jpg"/>
          <p:cNvPicPr>
            <a:picLocks noChangeAspect="1"/>
          </p:cNvPicPr>
          <p:nvPr/>
        </p:nvPicPr>
        <p:blipFill>
          <a:blip r:embed="rId3" cstate="email"/>
          <a:srcRect/>
          <a:stretch>
            <a:fillRect/>
          </a:stretch>
        </p:blipFill>
        <p:spPr>
          <a:xfrm>
            <a:off x="0" y="692696"/>
            <a:ext cx="9144000" cy="5760640"/>
          </a:xfrm>
          <a:prstGeom prst="rect">
            <a:avLst/>
          </a:prstGeom>
        </p:spPr>
      </p:pic>
      <p:sp>
        <p:nvSpPr>
          <p:cNvPr id="5" name="Прямоугольник 4"/>
          <p:cNvSpPr/>
          <p:nvPr/>
        </p:nvSpPr>
        <p:spPr>
          <a:xfrm>
            <a:off x="4355976" y="1340768"/>
            <a:ext cx="4572000" cy="2862322"/>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a:spAutoFit/>
          </a:bodyPr>
          <a:lstStyle/>
          <a:p>
            <a:pPr lvl="0" fontAlgn="base">
              <a:spcBef>
                <a:spcPct val="0"/>
              </a:spcBef>
              <a:spcAft>
                <a:spcPct val="0"/>
              </a:spcAft>
            </a:pPr>
            <a:r>
              <a:rPr lang="ru-RU" b="1" i="1" dirty="0" smtClean="0">
                <a:solidFill>
                  <a:srgbClr val="464E62"/>
                </a:solidFill>
                <a:latin typeface="Arial" pitchFamily="34" charset="0"/>
                <a:ea typeface="Times New Roman" pitchFamily="18" charset="0"/>
                <a:cs typeface="Arial" pitchFamily="34" charset="0"/>
              </a:rPr>
              <a:t>Но о чём бы Достоевский ни писал, он всегда говорил о  своих духовных исканиях, искал  разрешения проблем, лично его волнующих, но до конца не разрешённых. Все его герои, будь они антиподами  по своему нравственному облику, задумывались  над проблемами,  которые  всю жизнь волновали  писателя</a:t>
            </a:r>
            <a:endParaRPr lang="ru-RU" sz="4000" b="1" i="1" dirty="0" smtClean="0">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ln>
            <a:noFill/>
            <a:headEnd/>
            <a:tailEnd/>
          </a:ln>
        </p:spPr>
        <p:style>
          <a:lnRef idx="2">
            <a:schemeClr val="accent1"/>
          </a:lnRef>
          <a:fillRef idx="1">
            <a:schemeClr val="lt1"/>
          </a:fillRef>
          <a:effectRef idx="0">
            <a:schemeClr val="accent1"/>
          </a:effectRef>
          <a:fontRef idx="minor">
            <a:schemeClr val="dk1"/>
          </a:fontRef>
        </p:style>
      </p:pic>
      <p:sp>
        <p:nvSpPr>
          <p:cNvPr id="7" name="Содержимое 6"/>
          <p:cNvSpPr>
            <a:spLocks noGrp="1"/>
          </p:cNvSpPr>
          <p:nvPr>
            <p:ph sz="half" idx="2"/>
          </p:nvPr>
        </p:nvSpPr>
        <p:spPr>
          <a:xfrm>
            <a:off x="611560" y="5013176"/>
            <a:ext cx="8136904" cy="1440160"/>
          </a:xfrm>
          <a:solidFill>
            <a:schemeClr val="accent6">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0"/>
              </a:spcBef>
              <a:buNone/>
            </a:pPr>
            <a:r>
              <a:rPr lang="ru-RU" sz="2000" dirty="0" smtClean="0">
                <a:latin typeface="Times New Roman" pitchFamily="18" charset="0"/>
                <a:cs typeface="Times New Roman" pitchFamily="18" charset="0"/>
              </a:rPr>
              <a:t>В  выставке использованы рисунки и картины художников – </a:t>
            </a:r>
            <a:r>
              <a:rPr lang="ru-RU" sz="2000" b="1" dirty="0" smtClean="0">
                <a:latin typeface="Times New Roman" pitchFamily="18" charset="0"/>
                <a:cs typeface="Times New Roman" pitchFamily="18" charset="0"/>
              </a:rPr>
              <a:t>И.Глазунова, </a:t>
            </a:r>
            <a:r>
              <a:rPr lang="ru-RU" sz="2000" b="1" dirty="0" err="1" smtClean="0">
                <a:latin typeface="Times New Roman" pitchFamily="18" charset="0"/>
                <a:cs typeface="Times New Roman" pitchFamily="18" charset="0"/>
              </a:rPr>
              <a:t>А.Кретова-Даждь</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В.Слонова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С.Маматкулова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М.Гавричкова</a:t>
            </a:r>
            <a:r>
              <a:rPr lang="ru-RU" sz="2000" b="1" dirty="0" smtClean="0">
                <a:latin typeface="Times New Roman" pitchFamily="18" charset="0"/>
                <a:cs typeface="Times New Roman" pitchFamily="18" charset="0"/>
              </a:rPr>
              <a:t>,  Г.Савинова,  </a:t>
            </a:r>
            <a:r>
              <a:rPr lang="ru-RU" sz="2000" b="1" dirty="0" err="1" smtClean="0">
                <a:latin typeface="Times New Roman" pitchFamily="18" charset="0"/>
                <a:cs typeface="Times New Roman" pitchFamily="18" charset="0"/>
              </a:rPr>
              <a:t>М.Кожаева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В.Катарсина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Н.Кофанова</a:t>
            </a:r>
            <a:r>
              <a:rPr lang="ru-RU" sz="2000" b="1" dirty="0" smtClean="0">
                <a:latin typeface="Times New Roman" pitchFamily="18" charset="0"/>
                <a:cs typeface="Times New Roman" pitchFamily="18" charset="0"/>
              </a:rPr>
              <a:t>, Э.Мунка</a:t>
            </a:r>
            <a:endParaRPr lang="ru-RU" sz="2000" b="1" dirty="0">
              <a:latin typeface="Times New Roman" pitchFamily="18" charset="0"/>
              <a:cs typeface="Times New Roman" pitchFamily="18" charset="0"/>
            </a:endParaRPr>
          </a:p>
        </p:txBody>
      </p:sp>
      <p:sp>
        <p:nvSpPr>
          <p:cNvPr id="8" name="Содержимое 2"/>
          <p:cNvSpPr>
            <a:spLocks noGrp="1"/>
          </p:cNvSpPr>
          <p:nvPr>
            <p:ph sz="half" idx="1"/>
          </p:nvPr>
        </p:nvSpPr>
        <p:spPr>
          <a:xfrm>
            <a:off x="611560" y="260648"/>
            <a:ext cx="8136904" cy="4525963"/>
          </a:xfrm>
          <a:solidFill>
            <a:schemeClr val="accent6">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ctr">
              <a:buNone/>
            </a:pPr>
            <a:r>
              <a:rPr lang="ru-RU" dirty="0" smtClean="0">
                <a:latin typeface="Times New Roman" pitchFamily="18" charset="0"/>
                <a:cs typeface="Times New Roman" pitchFamily="18" charset="0"/>
              </a:rPr>
              <a:t>МУК «Тульская библиотечная система»</a:t>
            </a:r>
          </a:p>
          <a:p>
            <a:pPr lvl="0" algn="ctr" fontAlgn="auto">
              <a:spcAft>
                <a:spcPts val="0"/>
              </a:spcAft>
              <a:buNone/>
              <a:defRPr/>
            </a:pPr>
            <a:endParaRPr lang="ru-RU" dirty="0" smtClean="0">
              <a:latin typeface="Times New Roman" pitchFamily="18" charset="0"/>
              <a:cs typeface="Times New Roman" pitchFamily="18" charset="0"/>
            </a:endParaRPr>
          </a:p>
          <a:p>
            <a:pPr lvl="0" algn="ctr" fontAlgn="auto">
              <a:spcAft>
                <a:spcPts val="0"/>
              </a:spcAft>
              <a:buNone/>
              <a:defRPr/>
            </a:pPr>
            <a:r>
              <a:rPr lang="ru-RU" dirty="0" smtClean="0">
                <a:latin typeface="Times New Roman" pitchFamily="18" charset="0"/>
                <a:cs typeface="Times New Roman" pitchFamily="18" charset="0"/>
              </a:rPr>
              <a:t>Подбор материала, монтаж, дизайн:</a:t>
            </a:r>
          </a:p>
          <a:p>
            <a:pPr lvl="0" algn="ctr" fontAlgn="auto">
              <a:spcAft>
                <a:spcPts val="0"/>
              </a:spcAft>
              <a:buNone/>
              <a:defRPr/>
            </a:pPr>
            <a:r>
              <a:rPr lang="ru-RU" dirty="0" smtClean="0">
                <a:latin typeface="Times New Roman" pitchFamily="18" charset="0"/>
                <a:cs typeface="Times New Roman" pitchFamily="18" charset="0"/>
              </a:rPr>
              <a:t>заведующая </a:t>
            </a:r>
            <a:r>
              <a:rPr lang="ru-RU" dirty="0" err="1" smtClean="0">
                <a:latin typeface="Times New Roman" pitchFamily="18" charset="0"/>
                <a:cs typeface="Times New Roman" pitchFamily="18" charset="0"/>
              </a:rPr>
              <a:t>интеллект-центром</a:t>
            </a:r>
            <a:endParaRPr lang="ru-RU" dirty="0" smtClean="0">
              <a:latin typeface="Times New Roman" pitchFamily="18" charset="0"/>
              <a:cs typeface="Times New Roman" pitchFamily="18" charset="0"/>
            </a:endParaRPr>
          </a:p>
          <a:p>
            <a:pPr lvl="0" algn="ctr" fontAlgn="auto">
              <a:spcAft>
                <a:spcPts val="0"/>
              </a:spcAft>
              <a:buNone/>
              <a:defRPr/>
            </a:pPr>
            <a:r>
              <a:rPr lang="ru-RU" dirty="0" smtClean="0">
                <a:latin typeface="Times New Roman" pitchFamily="18" charset="0"/>
                <a:cs typeface="Times New Roman" pitchFamily="18" charset="0"/>
              </a:rPr>
              <a:t>Центральной городской библиотеки им. Л.Н. Толстого</a:t>
            </a:r>
          </a:p>
          <a:p>
            <a:pPr lvl="0" algn="ctr" fontAlgn="auto">
              <a:spcAft>
                <a:spcPts val="0"/>
              </a:spcAft>
              <a:buNone/>
              <a:defRPr/>
            </a:pPr>
            <a:r>
              <a:rPr lang="ru-RU" b="1" dirty="0" smtClean="0">
                <a:latin typeface="Times New Roman" pitchFamily="18" charset="0"/>
                <a:cs typeface="Times New Roman" pitchFamily="18" charset="0"/>
              </a:rPr>
              <a:t>И.Е. Полонская </a:t>
            </a:r>
          </a:p>
          <a:p>
            <a:pPr lvl="0" algn="ctr" fontAlgn="auto">
              <a:spcAft>
                <a:spcPts val="0"/>
              </a:spcAft>
              <a:buNone/>
              <a:defRPr/>
            </a:pPr>
            <a:r>
              <a:rPr lang="ru-RU" dirty="0" smtClean="0">
                <a:latin typeface="Times New Roman" pitchFamily="18" charset="0"/>
                <a:cs typeface="Times New Roman" pitchFamily="18" charset="0"/>
              </a:rPr>
              <a:t>Библиографическое описание рекомендуемой литературы: </a:t>
            </a:r>
          </a:p>
          <a:p>
            <a:pPr lvl="0" algn="ctr" fontAlgn="auto">
              <a:spcAft>
                <a:spcPts val="0"/>
              </a:spcAft>
              <a:buNone/>
              <a:defRPr/>
            </a:pPr>
            <a:r>
              <a:rPr lang="ru-RU" dirty="0" smtClean="0">
                <a:latin typeface="Times New Roman" pitchFamily="18" charset="0"/>
                <a:cs typeface="Times New Roman" pitchFamily="18" charset="0"/>
              </a:rPr>
              <a:t> главный библиотекарь </a:t>
            </a:r>
            <a:r>
              <a:rPr lang="ru-RU" dirty="0" err="1" smtClean="0">
                <a:latin typeface="Times New Roman" pitchFamily="18" charset="0"/>
                <a:cs typeface="Times New Roman" pitchFamily="18" charset="0"/>
              </a:rPr>
              <a:t>интеллект-центра</a:t>
            </a:r>
            <a:endParaRPr lang="ru-RU" dirty="0" smtClean="0">
              <a:latin typeface="Times New Roman" pitchFamily="18" charset="0"/>
              <a:cs typeface="Times New Roman" pitchFamily="18" charset="0"/>
            </a:endParaRPr>
          </a:p>
          <a:p>
            <a:pPr lvl="0" algn="ctr" fontAlgn="auto">
              <a:spcAft>
                <a:spcPts val="0"/>
              </a:spcAft>
              <a:buNone/>
              <a:defRPr/>
            </a:pPr>
            <a:r>
              <a:rPr lang="ru-RU" b="1" dirty="0" smtClean="0">
                <a:latin typeface="Times New Roman" pitchFamily="18" charset="0"/>
                <a:cs typeface="Times New Roman" pitchFamily="18" charset="0"/>
              </a:rPr>
              <a:t>Урюпина Д.Н;</a:t>
            </a:r>
          </a:p>
          <a:p>
            <a:pPr lvl="0" algn="ctr" fontAlgn="auto">
              <a:spcAft>
                <a:spcPts val="0"/>
              </a:spcAft>
              <a:buNone/>
              <a:defRPr/>
            </a:pPr>
            <a:r>
              <a:rPr lang="ru-RU" dirty="0" smtClean="0">
                <a:latin typeface="Times New Roman" pitchFamily="18" charset="0"/>
                <a:cs typeface="Times New Roman" pitchFamily="18" charset="0"/>
              </a:rPr>
              <a:t>библиограф отдела Информационных и справочных услуг</a:t>
            </a:r>
          </a:p>
          <a:p>
            <a:pPr lvl="0" algn="ctr" fontAlgn="auto">
              <a:spcAft>
                <a:spcPts val="0"/>
              </a:spcAft>
              <a:buNone/>
              <a:defRPr/>
            </a:pPr>
            <a:r>
              <a:rPr lang="ru-RU" b="1" dirty="0" smtClean="0">
                <a:latin typeface="Times New Roman" pitchFamily="18" charset="0"/>
                <a:cs typeface="Times New Roman" pitchFamily="18" charset="0"/>
              </a:rPr>
              <a:t>Гурова Л.Г</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pic>
        <p:nvPicPr>
          <p:cNvPr id="11" name="Содержимое 10" descr="35-498-1375-26-07317711.jpg"/>
          <p:cNvPicPr>
            <a:picLocks noGrp="1" noChangeAspect="1"/>
          </p:cNvPicPr>
          <p:nvPr>
            <p:ph sz="half" idx="2"/>
          </p:nvPr>
        </p:nvPicPr>
        <p:blipFill>
          <a:blip r:embed="rId3" cstate="email"/>
          <a:stretch>
            <a:fillRect/>
          </a:stretch>
        </p:blipFill>
        <p:spPr>
          <a:xfrm>
            <a:off x="251520" y="1340768"/>
            <a:ext cx="959395" cy="1329011"/>
          </a:xfrm>
        </p:spPr>
      </p:pic>
      <p:sp>
        <p:nvSpPr>
          <p:cNvPr id="9" name="Rectangle 1"/>
          <p:cNvSpPr>
            <a:spLocks noChangeArrowheads="1"/>
          </p:cNvSpPr>
          <p:nvPr/>
        </p:nvSpPr>
        <p:spPr bwMode="auto">
          <a:xfrm>
            <a:off x="251520" y="131490"/>
            <a:ext cx="8640960" cy="1077218"/>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t="100000"/>
            </a:path>
            <a:tileRect r="-100000" b="-100000"/>
          </a:gradFill>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ru-RU" sz="1600" dirty="0" smtClean="0">
                <a:solidFill>
                  <a:srgbClr val="333333"/>
                </a:solidFill>
                <a:latin typeface="Times New Roman" pitchFamily="18" charset="0"/>
                <a:ea typeface="Times New Roman" pitchFamily="18" charset="0"/>
                <a:cs typeface="Times New Roman" pitchFamily="18" charset="0"/>
              </a:rPr>
              <a:t>Т</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ворчество </a:t>
            </a:r>
            <a:r>
              <a:rPr lang="ru-RU" sz="1600" dirty="0" smtClean="0">
                <a:solidFill>
                  <a:srgbClr val="333333"/>
                </a:solidFill>
                <a:latin typeface="Times New Roman" pitchFamily="18" charset="0"/>
                <a:ea typeface="Times New Roman" pitchFamily="18" charset="0"/>
                <a:cs typeface="Times New Roman" pitchFamily="18" charset="0"/>
              </a:rPr>
              <a:t>писателя </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пронизано чувствам любви к человеку и невыразимой боли за него.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Он </a:t>
            </a:r>
            <a:r>
              <a:rPr lang="ru-RU" sz="1600" dirty="0" smtClean="0">
                <a:solidFill>
                  <a:schemeClr val="tx1"/>
                </a:solidFill>
                <a:latin typeface="Times New Roman" pitchFamily="18" charset="0"/>
                <a:ea typeface="Times New Roman" pitchFamily="18" charset="0"/>
                <a:cs typeface="Times New Roman" pitchFamily="18" charset="0"/>
              </a:rPr>
              <a:t>с раннего детства видел страдающих людей, так как квартира Достоевских</a:t>
            </a:r>
            <a:r>
              <a:rPr lang="ru-RU" sz="1600" b="1" dirty="0" smtClean="0">
                <a:solidFill>
                  <a:schemeClr val="tx1"/>
                </a:solidFill>
                <a:latin typeface="Times New Roman" pitchFamily="18" charset="0"/>
                <a:ea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располагалась во </a:t>
            </a:r>
            <a:r>
              <a:rPr lang="ru-RU" sz="1600" dirty="0" smtClean="0">
                <a:latin typeface="Times New Roman" pitchFamily="18" charset="0"/>
                <a:cs typeface="Times New Roman" pitchFamily="18" charset="0"/>
              </a:rPr>
              <a:t>флигеле московской Мариинской больницы для бедных, где служил врачом отец писателя. Мир больницы  стал для маленького Феди настоящим жизненным университетом.</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553" name="Rectangle 1"/>
          <p:cNvSpPr>
            <a:spLocks noChangeArrowheads="1"/>
          </p:cNvSpPr>
          <p:nvPr/>
        </p:nvSpPr>
        <p:spPr bwMode="auto">
          <a:xfrm>
            <a:off x="251520" y="2775595"/>
            <a:ext cx="1080120" cy="1077218"/>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Волоцкой, М. В.</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Хроника рода Достоевского, 1506 – 1933 / Михаил Волоцкой ;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предисл</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 М. Зиновьева. – Москва : Север, 1933. – 442 с.</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554" name="Rectangle 2"/>
          <p:cNvSpPr>
            <a:spLocks noChangeArrowheads="1"/>
          </p:cNvSpPr>
          <p:nvPr/>
        </p:nvSpPr>
        <p:spPr bwMode="auto">
          <a:xfrm>
            <a:off x="2843808" y="4241993"/>
            <a:ext cx="1008112" cy="1200329"/>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Достоевский, А. М.</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Воспоминания / Андрей Достоевский. – Москва : Аграф, 1999. – 427 с. – (Символы времени).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3" name="Рисунок 12" descr="а. достоевский воспоминпния.jpg"/>
          <p:cNvPicPr>
            <a:picLocks noChangeAspect="1"/>
          </p:cNvPicPr>
          <p:nvPr/>
        </p:nvPicPr>
        <p:blipFill>
          <a:blip r:embed="rId4" cstate="email"/>
          <a:stretch>
            <a:fillRect/>
          </a:stretch>
        </p:blipFill>
        <p:spPr>
          <a:xfrm>
            <a:off x="2843808" y="2636912"/>
            <a:ext cx="936104" cy="1504157"/>
          </a:xfrm>
          <a:prstGeom prst="rect">
            <a:avLst/>
          </a:prstGeom>
        </p:spPr>
      </p:pic>
      <p:pic>
        <p:nvPicPr>
          <p:cNvPr id="17" name="Рисунок 16" descr="1423538726_dostoyevsky01.jpg"/>
          <p:cNvPicPr>
            <a:picLocks noChangeAspect="1"/>
          </p:cNvPicPr>
          <p:nvPr/>
        </p:nvPicPr>
        <p:blipFill>
          <a:blip r:embed="rId5" cstate="email"/>
          <a:srcRect/>
          <a:stretch>
            <a:fillRect/>
          </a:stretch>
        </p:blipFill>
        <p:spPr>
          <a:xfrm>
            <a:off x="5940152" y="1340768"/>
            <a:ext cx="2952328" cy="3596566"/>
          </a:xfrm>
          <a:prstGeom prst="rect">
            <a:avLst/>
          </a:prstGeom>
        </p:spPr>
      </p:pic>
      <p:sp>
        <p:nvSpPr>
          <p:cNvPr id="18" name="Прямоугольник 17"/>
          <p:cNvSpPr/>
          <p:nvPr/>
        </p:nvSpPr>
        <p:spPr>
          <a:xfrm>
            <a:off x="5940152" y="4941168"/>
            <a:ext cx="2952328" cy="43204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Одна из немногих детских фотографий писателя </a:t>
            </a:r>
            <a:endParaRPr lang="ru-RU" sz="1200" dirty="0">
              <a:solidFill>
                <a:schemeClr val="tx1"/>
              </a:solidFill>
              <a:latin typeface="Times New Roman" pitchFamily="18" charset="0"/>
              <a:cs typeface="Times New Roman" pitchFamily="18" charset="0"/>
            </a:endParaRPr>
          </a:p>
        </p:txBody>
      </p:sp>
      <p:sp>
        <p:nvSpPr>
          <p:cNvPr id="19" name="Rectangle 2"/>
          <p:cNvSpPr>
            <a:spLocks noChangeArrowheads="1"/>
          </p:cNvSpPr>
          <p:nvPr/>
        </p:nvSpPr>
        <p:spPr bwMode="auto">
          <a:xfrm>
            <a:off x="1547664" y="3429000"/>
            <a:ext cx="1080120" cy="1323439"/>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Никитин, М. А.</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Здесь жил Достоевский : [роман в 33 сценах] / Михаил Никитин ; [вступ. ст. К.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Ломунова</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Москва : Современник, 1973. – 204 с. : ил.</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 name="Рисунок 19" descr="никитин.jpg"/>
          <p:cNvPicPr>
            <a:picLocks noChangeAspect="1"/>
          </p:cNvPicPr>
          <p:nvPr/>
        </p:nvPicPr>
        <p:blipFill>
          <a:blip r:embed="rId6" cstate="email"/>
          <a:srcRect/>
          <a:stretch>
            <a:fillRect/>
          </a:stretch>
        </p:blipFill>
        <p:spPr>
          <a:xfrm>
            <a:off x="1547664" y="1988840"/>
            <a:ext cx="864096" cy="1346382"/>
          </a:xfrm>
          <a:prstGeom prst="rect">
            <a:avLst/>
          </a:prstGeom>
        </p:spPr>
      </p:pic>
      <p:sp>
        <p:nvSpPr>
          <p:cNvPr id="14" name="Прямоугольник 13"/>
          <p:cNvSpPr/>
          <p:nvPr/>
        </p:nvSpPr>
        <p:spPr>
          <a:xfrm>
            <a:off x="3837062" y="1384201"/>
            <a:ext cx="2016224" cy="2246769"/>
          </a:xfrm>
          <a:prstGeom prst="rect">
            <a:avLst/>
          </a:prstGeom>
          <a:solidFill>
            <a:schemeClr val="accent6">
              <a:lumMod val="40000"/>
              <a:lumOff val="6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i="1" dirty="0" smtClean="0">
                <a:latin typeface="Times New Roman" pitchFamily="18" charset="0"/>
                <a:cs typeface="Times New Roman" pitchFamily="18" charset="0"/>
              </a:rPr>
              <a:t>«Все забитое судьбою, несчастное, хворое и бедное находило в нем особое участие. Его совсем из ряда выдающаяся доброта известна всем близко знавшим его», </a:t>
            </a:r>
            <a:r>
              <a:rPr lang="ru-RU" sz="1400" dirty="0" smtClean="0">
                <a:latin typeface="Times New Roman" pitchFamily="18" charset="0"/>
                <a:cs typeface="Times New Roman" pitchFamily="18" charset="0"/>
              </a:rPr>
              <a:t>— писал о Достоевском его друг А. Е. Врангель</a:t>
            </a:r>
            <a:endParaRPr lang="ru-RU" sz="1400" dirty="0">
              <a:latin typeface="Times New Roman" pitchFamily="18" charset="0"/>
              <a:cs typeface="Times New Roman" pitchFamily="18" charset="0"/>
            </a:endParaRPr>
          </a:p>
        </p:txBody>
      </p:sp>
      <p:sp>
        <p:nvSpPr>
          <p:cNvPr id="15" name="Прямоугольник 14"/>
          <p:cNvSpPr/>
          <p:nvPr/>
        </p:nvSpPr>
        <p:spPr>
          <a:xfrm>
            <a:off x="251520" y="5458361"/>
            <a:ext cx="8640960" cy="1323439"/>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b="100000"/>
            </a:path>
            <a:tileRect t="-100000" r="-100000"/>
          </a:gra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dirty="0" smtClean="0">
                <a:latin typeface="Times New Roman" pitchFamily="18" charset="0"/>
                <a:cs typeface="Times New Roman" pitchFamily="18" charset="0"/>
              </a:rPr>
              <a:t>По «семейной легенде» отец писателя  погиб в своем имении Даровое от рук собственных крепостных крестьян, которых он поймал с поличным на краже леса. Возможно, именно потрясение, связанное со смертью отца, заставило Федора отойти от вечеров в богемных салонах и примкнуть к кружкам социалистов, которые тогда во множестве действовали в студенческой среде</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9" name="Прямоугольник 8"/>
          <p:cNvSpPr/>
          <p:nvPr/>
        </p:nvSpPr>
        <p:spPr>
          <a:xfrm>
            <a:off x="5076056" y="260648"/>
            <a:ext cx="3815408" cy="6264696"/>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b="100000"/>
            </a:path>
            <a:tileRect t="-100000" r="-100000"/>
          </a:gra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dirty="0" smtClean="0">
                <a:latin typeface="Times New Roman" pitchFamily="18" charset="0"/>
                <a:cs typeface="Times New Roman" pitchFamily="18" charset="0"/>
              </a:rPr>
              <a:t>Членство в кружке Петрашевского повлияло на личную и творческую судьбу Достоевского. За участие в этом кружке писатель был арестован 23 апреля 1849 года и приговорён к смертной казни, которая была заменена каторжными работами на четыре года и последующей службе в армии.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Годы каторги и солдатской службы прервали литературную деятельность Достоевского. На каторге он встретил множество солдат и крестьян. Этот новый жизненный опыт имел для развития Достоевского - художника и мыслителя громадное значение. Здесь он поменял своё мировоззрение, считая, что утрата высших духовных ценностей, каковыми выступают ценности христианства, влечёт за собой создание кумиров, которым начинает поклоняться человек. А это может привести к катастрофе. Но у человечества есть вечный идеал, воплощённый в личности Иисуса Христа, к которому человек будет постепенно приближаться</a:t>
            </a:r>
            <a:endParaRPr lang="ru-RU" sz="1600" dirty="0">
              <a:latin typeface="Times New Roman" pitchFamily="18" charset="0"/>
              <a:cs typeface="Times New Roman" pitchFamily="18" charset="0"/>
            </a:endParaRPr>
          </a:p>
        </p:txBody>
      </p:sp>
      <p:sp>
        <p:nvSpPr>
          <p:cNvPr id="12" name="Rectangle 3"/>
          <p:cNvSpPr>
            <a:spLocks noChangeArrowheads="1"/>
          </p:cNvSpPr>
          <p:nvPr/>
        </p:nvSpPr>
        <p:spPr bwMode="auto">
          <a:xfrm>
            <a:off x="1403648" y="5805264"/>
            <a:ext cx="3528392" cy="646331"/>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Илляшевич</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Н.</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Достоевский и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Ревель</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Владимир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Илляшевич</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«Стать настоящим русским». Заметки о Достоевском / С. Н. Митюрев. – Москва : Советский писатель, 2001. – 187 с. : ил</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3" name="Рисунок 12" descr="1010928315.jpg"/>
          <p:cNvPicPr>
            <a:picLocks noChangeAspect="1"/>
          </p:cNvPicPr>
          <p:nvPr/>
        </p:nvPicPr>
        <p:blipFill>
          <a:blip r:embed="rId3" cstate="email"/>
          <a:stretch>
            <a:fillRect/>
          </a:stretch>
        </p:blipFill>
        <p:spPr>
          <a:xfrm>
            <a:off x="160462" y="4864968"/>
            <a:ext cx="1152128" cy="1680188"/>
          </a:xfrm>
          <a:prstGeom prst="rect">
            <a:avLst/>
          </a:prstGeom>
        </p:spPr>
      </p:pic>
      <p:pic>
        <p:nvPicPr>
          <p:cNvPr id="14" name="Содержимое 13" descr="Достоевский-в-ссылке.jpg"/>
          <p:cNvPicPr>
            <a:picLocks noGrp="1" noChangeAspect="1"/>
          </p:cNvPicPr>
          <p:nvPr>
            <p:ph sz="quarter" idx="4"/>
          </p:nvPr>
        </p:nvPicPr>
        <p:blipFill>
          <a:blip r:embed="rId4" cstate="email"/>
          <a:stretch>
            <a:fillRect/>
          </a:stretch>
        </p:blipFill>
        <p:spPr>
          <a:xfrm>
            <a:off x="107504" y="260648"/>
            <a:ext cx="3024336" cy="4536504"/>
          </a:xfrm>
          <a:prstGeom prst="ellipse">
            <a:avLst/>
          </a:prstGeom>
          <a:ln>
            <a:noFill/>
          </a:ln>
          <a:effectLst>
            <a:softEdge rad="112500"/>
          </a:effectLst>
        </p:spPr>
      </p:pic>
      <p:sp>
        <p:nvSpPr>
          <p:cNvPr id="15" name="Rectangle 2"/>
          <p:cNvSpPr>
            <a:spLocks noChangeArrowheads="1"/>
          </p:cNvSpPr>
          <p:nvPr/>
        </p:nvSpPr>
        <p:spPr bwMode="auto">
          <a:xfrm>
            <a:off x="2771800" y="1628800"/>
            <a:ext cx="2304256" cy="954107"/>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Анненский, И. Ф.</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Книги отражений / Иннокентий Анненский ; [изд.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подгот</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Н. Т.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Ашимбаева</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И. Подольская, А. В. Федоров ; отв. ред. : Б. Ф. Егоров, А. В. Федоров]. – Москва : Наука, 1979. – 679 с. : ил.,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портр</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(Литературные памятники).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6" name="Рисунок 15" descr="Innokentij_Annenskij__Knigi_otrazhenij.jpeg"/>
          <p:cNvPicPr>
            <a:picLocks noChangeAspect="1"/>
          </p:cNvPicPr>
          <p:nvPr/>
        </p:nvPicPr>
        <p:blipFill>
          <a:blip r:embed="rId5" cstate="email"/>
          <a:stretch>
            <a:fillRect/>
          </a:stretch>
        </p:blipFill>
        <p:spPr>
          <a:xfrm>
            <a:off x="3457972" y="260648"/>
            <a:ext cx="1048393" cy="1368152"/>
          </a:xfrm>
          <a:prstGeom prst="rect">
            <a:avLst/>
          </a:prstGeom>
        </p:spPr>
      </p:pic>
      <p:sp>
        <p:nvSpPr>
          <p:cNvPr id="10" name="Прямоугольник 9"/>
          <p:cNvSpPr/>
          <p:nvPr/>
        </p:nvSpPr>
        <p:spPr>
          <a:xfrm>
            <a:off x="2771800" y="2636912"/>
            <a:ext cx="2304256" cy="2492990"/>
          </a:xfrm>
          <a:prstGeom prst="rect">
            <a:avLst/>
          </a:prstGeom>
          <a:solidFill>
            <a:schemeClr val="accent6">
              <a:lumMod val="40000"/>
              <a:lumOff val="6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smtClean="0">
                <a:latin typeface="Times New Roman" pitchFamily="18" charset="0"/>
                <a:cs typeface="Times New Roman" pitchFamily="18" charset="0"/>
              </a:rPr>
              <a:t>Анненский  сам себя называл не "критиком", а "читателем", и взгляд его на Гоголя, Достоевского, Тургенева, Чехова, Бальмонта был взглядом в высшей степени субъективного читателя. Ибо поэт-импрессионист Анненский мыслил в своих эссе образами и ассоциациями, не давал оценок, но создавал впечатление, которое само по себе важнее любой оценки.</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pic>
        <p:nvPicPr>
          <p:cNvPr id="14337" name="Picture 1"/>
          <p:cNvPicPr>
            <a:picLocks noChangeAspect="1" noChangeArrowheads="1"/>
          </p:cNvPicPr>
          <p:nvPr/>
        </p:nvPicPr>
        <p:blipFill>
          <a:blip r:embed="rId3" cstate="email"/>
          <a:srcRect/>
          <a:stretch>
            <a:fillRect/>
          </a:stretch>
        </p:blipFill>
        <p:spPr bwMode="auto">
          <a:xfrm>
            <a:off x="395536" y="116632"/>
            <a:ext cx="8239773" cy="1296144"/>
          </a:xfrm>
          <a:prstGeom prst="rect">
            <a:avLst/>
          </a:prstGeom>
          <a:noFill/>
          <a:ln w="9525">
            <a:noFill/>
            <a:miter lim="800000"/>
            <a:headEnd/>
            <a:tailEnd/>
          </a:ln>
          <a:effectLst/>
        </p:spPr>
      </p:pic>
      <p:sp>
        <p:nvSpPr>
          <p:cNvPr id="8" name="Прямоугольник 7"/>
          <p:cNvSpPr/>
          <p:nvPr/>
        </p:nvSpPr>
        <p:spPr>
          <a:xfrm>
            <a:off x="5767561" y="3371850"/>
            <a:ext cx="2915816" cy="28007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z="1600" i="1" dirty="0" smtClean="0">
                <a:latin typeface="Times New Roman" pitchFamily="18" charset="0"/>
                <a:cs typeface="Times New Roman" pitchFamily="18" charset="0"/>
              </a:rPr>
              <a:t>"Картина произвела на Федора Михайловича подавляющее впечатление, и он остановился перед ней как бы пораженный... В его взволнованном лице было то испуганное выражение, которое мне не раз случалось замечать в первые минуты приступа эпилепсии". </a:t>
            </a:r>
          </a:p>
          <a:p>
            <a:r>
              <a:rPr lang="ru-RU" sz="1600" dirty="0" smtClean="0">
                <a:latin typeface="Times New Roman" pitchFamily="18" charset="0"/>
                <a:cs typeface="Times New Roman" pitchFamily="18" charset="0"/>
              </a:rPr>
              <a:t>Анна </a:t>
            </a:r>
            <a:r>
              <a:rPr lang="ru-RU" sz="1600" dirty="0" err="1" smtClean="0">
                <a:latin typeface="Times New Roman" pitchFamily="18" charset="0"/>
                <a:cs typeface="Times New Roman" pitchFamily="18" charset="0"/>
              </a:rPr>
              <a:t>Сниткина</a:t>
            </a:r>
            <a:endParaRPr lang="ru-RU" sz="1600" dirty="0" smtClean="0">
              <a:latin typeface="Times New Roman" pitchFamily="18" charset="0"/>
              <a:cs typeface="Times New Roman" pitchFamily="18" charset="0"/>
            </a:endParaRPr>
          </a:p>
        </p:txBody>
      </p:sp>
      <p:sp>
        <p:nvSpPr>
          <p:cNvPr id="6" name="Содержимое 5"/>
          <p:cNvSpPr>
            <a:spLocks noGrp="1"/>
          </p:cNvSpPr>
          <p:nvPr>
            <p:ph sz="half" idx="1"/>
          </p:nvPr>
        </p:nvSpPr>
        <p:spPr>
          <a:xfrm>
            <a:off x="395536" y="1412776"/>
            <a:ext cx="8287072" cy="18002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lgn="just">
              <a:spcBef>
                <a:spcPts val="0"/>
              </a:spcBef>
              <a:buNone/>
            </a:pPr>
            <a:r>
              <a:rPr lang="ru-RU" sz="1600" dirty="0" smtClean="0">
                <a:latin typeface="Times New Roman" pitchFamily="18" charset="0"/>
                <a:cs typeface="Times New Roman" pitchFamily="18" charset="0"/>
              </a:rPr>
              <a:t>Достоевский – загадочный гений. Он верил в Христа и всю жизнь сомневался. Возможно, поэтому так любил картину </a:t>
            </a:r>
            <a:r>
              <a:rPr lang="ru-RU" sz="1600" dirty="0" err="1" smtClean="0">
                <a:latin typeface="Times New Roman" pitchFamily="18" charset="0"/>
                <a:cs typeface="Times New Roman" pitchFamily="18" charset="0"/>
              </a:rPr>
              <a:t>Ганса</a:t>
            </a:r>
            <a:r>
              <a:rPr lang="ru-RU" sz="1600" dirty="0" smtClean="0">
                <a:latin typeface="Times New Roman" pitchFamily="18" charset="0"/>
                <a:cs typeface="Times New Roman" pitchFamily="18" charset="0"/>
              </a:rPr>
              <a:t> Гольбейна «Мёртвый Христос». </a:t>
            </a:r>
          </a:p>
          <a:p>
            <a:pPr marL="0" indent="0" algn="just">
              <a:spcBef>
                <a:spcPts val="0"/>
              </a:spcBef>
              <a:buNone/>
            </a:pPr>
            <a:r>
              <a:rPr lang="ru-RU" sz="1600" dirty="0" smtClean="0">
                <a:latin typeface="Times New Roman" pitchFamily="18" charset="0"/>
                <a:cs typeface="Times New Roman" pitchFamily="18" charset="0"/>
              </a:rPr>
              <a:t>Впечатления и  глубинные импульсы от картины воплотились  в романе "</a:t>
            </a:r>
            <a:r>
              <a:rPr lang="ru-RU" sz="1600" dirty="0" err="1" smtClean="0">
                <a:latin typeface="Times New Roman" pitchFamily="18" charset="0"/>
                <a:cs typeface="Times New Roman" pitchFamily="18" charset="0"/>
              </a:rPr>
              <a:t>Идиот</a:t>
            </a:r>
            <a:r>
              <a:rPr lang="ru-RU" sz="1600" dirty="0" smtClean="0">
                <a:latin typeface="Times New Roman" pitchFamily="18" charset="0"/>
                <a:cs typeface="Times New Roman" pitchFamily="18" charset="0"/>
              </a:rPr>
              <a:t>".</a:t>
            </a:r>
          </a:p>
          <a:p>
            <a:pPr algn="just">
              <a:buNone/>
            </a:pPr>
            <a:endParaRPr lang="ru-RU" sz="1600" dirty="0" smtClean="0">
              <a:latin typeface="Times New Roman" pitchFamily="18" charset="0"/>
              <a:cs typeface="Times New Roman" pitchFamily="18" charset="0"/>
            </a:endParaRPr>
          </a:p>
          <a:p>
            <a:pPr marL="0" indent="0" algn="just">
              <a:spcBef>
                <a:spcPts val="0"/>
              </a:spcBef>
              <a:buNone/>
            </a:pPr>
            <a:r>
              <a:rPr lang="ru-RU" sz="1600" i="1" dirty="0" smtClean="0">
                <a:latin typeface="Times New Roman" pitchFamily="18" charset="0"/>
                <a:cs typeface="Times New Roman" pitchFamily="18" charset="0"/>
              </a:rPr>
              <a:t>«Это копия с </a:t>
            </a:r>
            <a:r>
              <a:rPr lang="ru-RU" sz="1600" i="1" dirty="0" err="1" smtClean="0">
                <a:latin typeface="Times New Roman" pitchFamily="18" charset="0"/>
                <a:cs typeface="Times New Roman" pitchFamily="18" charset="0"/>
              </a:rPr>
              <a:t>Ганса</a:t>
            </a:r>
            <a:r>
              <a:rPr lang="ru-RU" sz="1600" i="1" dirty="0" smtClean="0">
                <a:latin typeface="Times New Roman" pitchFamily="18" charset="0"/>
                <a:cs typeface="Times New Roman" pitchFamily="18" charset="0"/>
              </a:rPr>
              <a:t> Гольбейна, - сказал князь, успев разглядеть картину, - и хоть я знаток небольшой, но, кажется, отличная копия. Я эту картину за границей видел и забыть не могу. Да от этой картины у иного вера может пропасть!</a:t>
            </a:r>
          </a:p>
        </p:txBody>
      </p:sp>
      <p:pic>
        <p:nvPicPr>
          <p:cNvPr id="10" name="Рисунок 9" descr="Брегов.jpg"/>
          <p:cNvPicPr>
            <a:picLocks noChangeAspect="1"/>
          </p:cNvPicPr>
          <p:nvPr/>
        </p:nvPicPr>
        <p:blipFill>
          <a:blip r:embed="rId4" cstate="email"/>
          <a:stretch>
            <a:fillRect/>
          </a:stretch>
        </p:blipFill>
        <p:spPr>
          <a:xfrm>
            <a:off x="395536" y="3356992"/>
            <a:ext cx="1219200" cy="1932432"/>
          </a:xfrm>
          <a:prstGeom prst="rect">
            <a:avLst/>
          </a:prstGeom>
        </p:spPr>
      </p:pic>
      <p:sp>
        <p:nvSpPr>
          <p:cNvPr id="9" name="Содержимое 8"/>
          <p:cNvSpPr>
            <a:spLocks noGrp="1"/>
          </p:cNvSpPr>
          <p:nvPr>
            <p:ph sz="half" idx="2"/>
          </p:nvPr>
        </p:nvSpPr>
        <p:spPr>
          <a:xfrm>
            <a:off x="1907704" y="3362325"/>
            <a:ext cx="3168352" cy="2154907"/>
          </a:xfrm>
          <a:solidFill>
            <a:schemeClr val="accent6">
              <a:lumMod val="40000"/>
              <a:lumOff val="6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lvl="0" indent="0" fontAlgn="base">
              <a:spcBef>
                <a:spcPct val="0"/>
              </a:spcBef>
              <a:spcAft>
                <a:spcPct val="0"/>
              </a:spcAft>
              <a:buNone/>
            </a:pPr>
            <a:r>
              <a:rPr lang="ru-RU" sz="800" dirty="0" err="1" smtClean="0">
                <a:latin typeface="Times New Roman" pitchFamily="18" charset="0"/>
                <a:ea typeface="Calibri" pitchFamily="34" charset="0"/>
                <a:cs typeface="Times New Roman" pitchFamily="18" charset="0"/>
              </a:rPr>
              <a:t>Брегова</a:t>
            </a:r>
            <a:r>
              <a:rPr lang="ru-RU" sz="800" dirty="0" smtClean="0">
                <a:latin typeface="Times New Roman" pitchFamily="18" charset="0"/>
                <a:ea typeface="Calibri" pitchFamily="34" charset="0"/>
                <a:cs typeface="Times New Roman" pitchFamily="18" charset="0"/>
              </a:rPr>
              <a:t>, Д. Д.</a:t>
            </a:r>
            <a:endParaRPr lang="ru-RU" sz="800" dirty="0" smtClean="0">
              <a:latin typeface="Times New Roman" pitchFamily="18" charset="0"/>
              <a:cs typeface="Times New Roman" pitchFamily="18" charset="0"/>
            </a:endParaRPr>
          </a:p>
          <a:p>
            <a:pPr marL="0" indent="0" eaLnBrk="0" fontAlgn="base" hangingPunct="0">
              <a:spcBef>
                <a:spcPct val="0"/>
              </a:spcBef>
              <a:spcAft>
                <a:spcPct val="0"/>
              </a:spcAft>
              <a:buNone/>
            </a:pPr>
            <a:r>
              <a:rPr lang="ru-RU" sz="800" dirty="0" smtClean="0">
                <a:latin typeface="Times New Roman" pitchFamily="18" charset="0"/>
                <a:ea typeface="Calibri" pitchFamily="34" charset="0"/>
                <a:cs typeface="Times New Roman" pitchFamily="18" charset="0"/>
              </a:rPr>
              <a:t>Счет до единицы : Федор Достоевский под бременем страстей и раздумий : [роман] / </a:t>
            </a:r>
            <a:r>
              <a:rPr lang="ru-RU" sz="800" dirty="0" err="1" smtClean="0">
                <a:latin typeface="Times New Roman" pitchFamily="18" charset="0"/>
                <a:ea typeface="Calibri" pitchFamily="34" charset="0"/>
                <a:cs typeface="Times New Roman" pitchFamily="18" charset="0"/>
              </a:rPr>
              <a:t>Дора</a:t>
            </a:r>
            <a:r>
              <a:rPr lang="ru-RU" sz="800" dirty="0" smtClean="0">
                <a:latin typeface="Times New Roman" pitchFamily="18" charset="0"/>
                <a:ea typeface="Calibri" pitchFamily="34" charset="0"/>
                <a:cs typeface="Times New Roman" pitchFamily="18" charset="0"/>
              </a:rPr>
              <a:t> </a:t>
            </a:r>
            <a:r>
              <a:rPr lang="ru-RU" sz="800" dirty="0" err="1" smtClean="0">
                <a:latin typeface="Times New Roman" pitchFamily="18" charset="0"/>
                <a:ea typeface="Calibri" pitchFamily="34" charset="0"/>
                <a:cs typeface="Times New Roman" pitchFamily="18" charset="0"/>
              </a:rPr>
              <a:t>Брегова</a:t>
            </a:r>
            <a:r>
              <a:rPr lang="ru-RU" sz="800" dirty="0" smtClean="0">
                <a:latin typeface="Times New Roman" pitchFamily="18" charset="0"/>
                <a:ea typeface="Calibri" pitchFamily="34" charset="0"/>
                <a:cs typeface="Times New Roman" pitchFamily="18" charset="0"/>
              </a:rPr>
              <a:t> ; [</a:t>
            </a:r>
            <a:r>
              <a:rPr lang="ru-RU" sz="800" dirty="0" err="1" smtClean="0">
                <a:latin typeface="Times New Roman" pitchFamily="18" charset="0"/>
                <a:ea typeface="Calibri" pitchFamily="34" charset="0"/>
                <a:cs typeface="Times New Roman" pitchFamily="18" charset="0"/>
              </a:rPr>
              <a:t>худож</a:t>
            </a:r>
            <a:r>
              <a:rPr lang="ru-RU" sz="800" dirty="0" smtClean="0">
                <a:latin typeface="Times New Roman" pitchFamily="18" charset="0"/>
                <a:ea typeface="Calibri" pitchFamily="34" charset="0"/>
                <a:cs typeface="Times New Roman" pitchFamily="18" charset="0"/>
              </a:rPr>
              <a:t>. В. Локшин]. – Москва : Советский писатель, 1984. – 460 с. : ил.</a:t>
            </a:r>
            <a:r>
              <a:rPr lang="ru-RU" sz="800" dirty="0" smtClean="0">
                <a:latin typeface="Times New Roman" pitchFamily="18" charset="0"/>
                <a:cs typeface="Times New Roman" pitchFamily="18" charset="0"/>
              </a:rPr>
              <a:t> </a:t>
            </a:r>
          </a:p>
          <a:p>
            <a:pPr marL="0" indent="0" eaLnBrk="0" fontAlgn="base" hangingPunct="0">
              <a:spcBef>
                <a:spcPct val="0"/>
              </a:spcBef>
              <a:spcAft>
                <a:spcPct val="0"/>
              </a:spcAft>
              <a:buNone/>
            </a:pPr>
            <a:endParaRPr lang="ru-RU" sz="1200" i="1" dirty="0" smtClean="0">
              <a:latin typeface="Times New Roman" pitchFamily="18" charset="0"/>
              <a:cs typeface="Times New Roman" pitchFamily="18" charset="0"/>
            </a:endParaRPr>
          </a:p>
          <a:p>
            <a:pPr marL="0" indent="0" eaLnBrk="0" fontAlgn="base" hangingPunct="0">
              <a:spcBef>
                <a:spcPct val="0"/>
              </a:spcBef>
              <a:spcAft>
                <a:spcPct val="0"/>
              </a:spcAft>
              <a:buNone/>
            </a:pPr>
            <a:r>
              <a:rPr lang="ru-RU" sz="1200" dirty="0" smtClean="0">
                <a:latin typeface="Times New Roman" pitchFamily="18" charset="0"/>
                <a:cs typeface="Times New Roman" pitchFamily="18" charset="0"/>
              </a:rPr>
              <a:t>Книга посвящена жизни и творчеству Ф.М.Достоевского после его возвращения из сибирской ссылки Сложнейший, предельно насыщенный событиями период его жизни показан на фоне глубоких социальных противоречий и острой литературно-политической борьбы тех лет.</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7" name="Содержимое 6"/>
          <p:cNvSpPr>
            <a:spLocks noGrp="1"/>
          </p:cNvSpPr>
          <p:nvPr>
            <p:ph sz="half" idx="2"/>
          </p:nvPr>
        </p:nvSpPr>
        <p:spPr>
          <a:xfrm>
            <a:off x="6995889" y="1446684"/>
            <a:ext cx="1951956" cy="2520280"/>
          </a:xfr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a:ln w="38100">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spcBef>
                <a:spcPts val="0"/>
              </a:spcBef>
              <a:buNone/>
            </a:pPr>
            <a:r>
              <a:rPr lang="ru-RU" sz="1600" dirty="0" smtClean="0">
                <a:solidFill>
                  <a:schemeClr val="tx1"/>
                </a:solidFill>
                <a:latin typeface="Times New Roman" pitchFamily="18" charset="0"/>
                <a:cs typeface="Times New Roman" pitchFamily="18" charset="0"/>
              </a:rPr>
              <a:t>Например, князь Мышкин вспоминает о казне, которая в точности совпадает с описанием казни Достоевского на Семёновском плацу.</a:t>
            </a:r>
            <a:endParaRPr lang="ru-RU" sz="1600" dirty="0">
              <a:solidFill>
                <a:schemeClr val="tx1"/>
              </a:solidFill>
              <a:latin typeface="Times New Roman" pitchFamily="18" charset="0"/>
              <a:cs typeface="Times New Roman" pitchFamily="18" charset="0"/>
            </a:endParaRPr>
          </a:p>
        </p:txBody>
      </p:sp>
      <p:sp>
        <p:nvSpPr>
          <p:cNvPr id="27" name="Текст 26"/>
          <p:cNvSpPr>
            <a:spLocks noGrp="1"/>
          </p:cNvSpPr>
          <p:nvPr>
            <p:ph type="body" sz="quarter" idx="3"/>
          </p:nvPr>
        </p:nvSpPr>
        <p:spPr>
          <a:xfrm>
            <a:off x="4716016" y="2852936"/>
            <a:ext cx="4041775" cy="135706"/>
          </a:xfrm>
        </p:spPr>
        <p:txBody>
          <a:bodyPr>
            <a:normAutofit fontScale="25000" lnSpcReduction="20000"/>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endParaRPr lang="ru-RU" dirty="0"/>
          </a:p>
        </p:txBody>
      </p:sp>
      <p:sp>
        <p:nvSpPr>
          <p:cNvPr id="8" name="Прямоугольник 7"/>
          <p:cNvSpPr/>
          <p:nvPr/>
        </p:nvSpPr>
        <p:spPr>
          <a:xfrm>
            <a:off x="4716016" y="5589240"/>
            <a:ext cx="4248472" cy="1077218"/>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a:ln w="38100">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z="1600" dirty="0" smtClean="0">
                <a:solidFill>
                  <a:schemeClr val="tx1"/>
                </a:solidFill>
                <a:latin typeface="Times New Roman" pitchFamily="18" charset="0"/>
                <a:cs typeface="Times New Roman" pitchFamily="18" charset="0"/>
              </a:rPr>
              <a:t>Роман «Игрок» написан на основе лично пережитого Достоевским в </a:t>
            </a:r>
            <a:r>
              <a:rPr lang="ru-RU" sz="1600" dirty="0" err="1" smtClean="0">
                <a:solidFill>
                  <a:schemeClr val="tx1"/>
                </a:solidFill>
                <a:latin typeface="Times New Roman" pitchFamily="18" charset="0"/>
                <a:cs typeface="Times New Roman" pitchFamily="18" charset="0"/>
              </a:rPr>
              <a:t>Баден-Бадене</a:t>
            </a:r>
            <a:r>
              <a:rPr lang="ru-RU" sz="1600" dirty="0" smtClean="0">
                <a:solidFill>
                  <a:schemeClr val="tx1"/>
                </a:solidFill>
                <a:latin typeface="Times New Roman" pitchFamily="18" charset="0"/>
                <a:cs typeface="Times New Roman" pitchFamily="18" charset="0"/>
              </a:rPr>
              <a:t> проигрыша и романа с </a:t>
            </a:r>
            <a:r>
              <a:rPr lang="ru-RU" sz="1600" dirty="0" err="1" smtClean="0">
                <a:solidFill>
                  <a:schemeClr val="tx1"/>
                </a:solidFill>
                <a:latin typeface="Times New Roman" pitchFamily="18" charset="0"/>
                <a:cs typeface="Times New Roman" pitchFamily="18" charset="0"/>
              </a:rPr>
              <a:t>Аполлинарией</a:t>
            </a:r>
            <a:r>
              <a:rPr lang="ru-RU" sz="1600" dirty="0" smtClean="0">
                <a:solidFill>
                  <a:schemeClr val="tx1"/>
                </a:solidFill>
                <a:latin typeface="Times New Roman" pitchFamily="18" charset="0"/>
                <a:cs typeface="Times New Roman" pitchFamily="18" charset="0"/>
              </a:rPr>
              <a:t> Сусловой</a:t>
            </a:r>
            <a:endParaRPr lang="ru-RU" sz="1600" dirty="0">
              <a:solidFill>
                <a:schemeClr val="tx1"/>
              </a:solidFill>
              <a:latin typeface="Times New Roman" pitchFamily="18" charset="0"/>
              <a:cs typeface="Times New Roman" pitchFamily="18" charset="0"/>
            </a:endParaRPr>
          </a:p>
        </p:txBody>
      </p:sp>
      <p:sp>
        <p:nvSpPr>
          <p:cNvPr id="9" name="Прямоугольник 8"/>
          <p:cNvSpPr/>
          <p:nvPr/>
        </p:nvSpPr>
        <p:spPr>
          <a:xfrm>
            <a:off x="4716016" y="4365104"/>
            <a:ext cx="4248472" cy="1077218"/>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a:ln w="38100">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z="1600" dirty="0" smtClean="0">
                <a:solidFill>
                  <a:schemeClr val="tx1"/>
                </a:solidFill>
                <a:latin typeface="Times New Roman" pitchFamily="18" charset="0"/>
                <a:cs typeface="Times New Roman" pitchFamily="18" charset="0"/>
              </a:rPr>
              <a:t>«Записки из подполья» - это размышления самого Достоевского. А откровения князя в романе «Униженные и оскорблённые» - разве это не мысли Фёдора Михайловича? </a:t>
            </a:r>
            <a:endParaRPr lang="ru-RU" sz="1600" dirty="0">
              <a:solidFill>
                <a:schemeClr val="tx1"/>
              </a:solidFill>
              <a:latin typeface="Times New Roman" pitchFamily="18" charset="0"/>
              <a:cs typeface="Times New Roman" pitchFamily="18" charset="0"/>
            </a:endParaRPr>
          </a:p>
        </p:txBody>
      </p:sp>
      <p:sp>
        <p:nvSpPr>
          <p:cNvPr id="10" name="Прямоугольник 9"/>
          <p:cNvSpPr/>
          <p:nvPr/>
        </p:nvSpPr>
        <p:spPr>
          <a:xfrm>
            <a:off x="323528" y="188640"/>
            <a:ext cx="8640960" cy="646331"/>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a:ln w="38100">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dirty="0" smtClean="0">
                <a:solidFill>
                  <a:schemeClr val="tx1"/>
                </a:solidFill>
                <a:latin typeface="Times New Roman" pitchFamily="18" charset="0"/>
                <a:cs typeface="Times New Roman" pitchFamily="18" charset="0"/>
              </a:rPr>
              <a:t>Известно, что характерная ошибка – отождествлять героев с их автором. Но в случае с Достоевским это почти что полное совпадение.</a:t>
            </a:r>
            <a:endParaRPr lang="ru-RU" dirty="0">
              <a:solidFill>
                <a:schemeClr val="tx1"/>
              </a:solidFill>
              <a:latin typeface="Times New Roman" pitchFamily="18" charset="0"/>
              <a:cs typeface="Times New Roman" pitchFamily="18" charset="0"/>
            </a:endParaRPr>
          </a:p>
        </p:txBody>
      </p:sp>
      <p:sp>
        <p:nvSpPr>
          <p:cNvPr id="15" name="Прямоугольник 14"/>
          <p:cNvSpPr/>
          <p:nvPr/>
        </p:nvSpPr>
        <p:spPr>
          <a:xfrm>
            <a:off x="1562522" y="1412776"/>
            <a:ext cx="2952328" cy="1754326"/>
          </a:xfrm>
          <a:prstGeom prst="rect">
            <a:avLst/>
          </a:prstGeom>
          <a:solidFill>
            <a:schemeClr val="accent6">
              <a:lumMod val="40000"/>
              <a:lumOff val="60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sz="1200" dirty="0" smtClean="0">
                <a:latin typeface="Times New Roman" pitchFamily="18" charset="0"/>
                <a:cs typeface="Times New Roman" pitchFamily="18" charset="0"/>
              </a:rPr>
              <a:t>Книга посвящена трагическому эпизоду XIX столетия и перелому в жизни Достоевского, который завершился инсценировкой смертной казни на Семеновском плацу. Автор использует впервые обнаруженные архивные материалы и реконструирует неизвестные ранее обстоятельства политического процесса.</a:t>
            </a:r>
            <a:endParaRPr lang="ru-RU" sz="1200" dirty="0">
              <a:latin typeface="Times New Roman" pitchFamily="18" charset="0"/>
              <a:cs typeface="Times New Roman" pitchFamily="18" charset="0"/>
            </a:endParaRPr>
          </a:p>
        </p:txBody>
      </p:sp>
      <p:sp>
        <p:nvSpPr>
          <p:cNvPr id="18" name="Прямоугольник 17"/>
          <p:cNvSpPr/>
          <p:nvPr/>
        </p:nvSpPr>
        <p:spPr>
          <a:xfrm>
            <a:off x="1547664" y="4221088"/>
            <a:ext cx="2952328" cy="1384995"/>
          </a:xfrm>
          <a:prstGeom prst="rect">
            <a:avLst/>
          </a:prstGeom>
          <a:solidFill>
            <a:schemeClr val="accent6">
              <a:lumMod val="40000"/>
              <a:lumOff val="6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smtClean="0">
                <a:latin typeface="Times New Roman" pitchFamily="18" charset="0"/>
                <a:cs typeface="Times New Roman" pitchFamily="18" charset="0"/>
              </a:rPr>
              <a:t>Рассказы Кони о встречах с Толстым, Тургеневым, Достоевским, Некрасовым содержат интересные факты и являются ценным источником для изучения русской литературы второй половины XIX века. Автор выступает в роли летописца, повествующего об уходящей эпохе.</a:t>
            </a:r>
            <a:endParaRPr lang="ru-RU" sz="1200" dirty="0">
              <a:latin typeface="Times New Roman" pitchFamily="18" charset="0"/>
              <a:cs typeface="Times New Roman" pitchFamily="18" charset="0"/>
            </a:endParaRPr>
          </a:p>
        </p:txBody>
      </p:sp>
      <p:pic>
        <p:nvPicPr>
          <p:cNvPr id="19" name="Рисунок 18" descr="0_6bc72_11b72d7_XL.jpg"/>
          <p:cNvPicPr>
            <a:picLocks noChangeAspect="1"/>
          </p:cNvPicPr>
          <p:nvPr/>
        </p:nvPicPr>
        <p:blipFill>
          <a:blip r:embed="rId3" cstate="email"/>
          <a:stretch>
            <a:fillRect/>
          </a:stretch>
        </p:blipFill>
        <p:spPr>
          <a:xfrm>
            <a:off x="323528" y="1412776"/>
            <a:ext cx="1152128" cy="1631332"/>
          </a:xfrm>
          <a:prstGeom prst="rect">
            <a:avLst/>
          </a:prstGeom>
        </p:spPr>
      </p:pic>
      <p:pic>
        <p:nvPicPr>
          <p:cNvPr id="20" name="Рисунок 19" descr="Кони.jpg"/>
          <p:cNvPicPr>
            <a:picLocks noChangeAspect="1"/>
          </p:cNvPicPr>
          <p:nvPr/>
        </p:nvPicPr>
        <p:blipFill>
          <a:blip r:embed="rId4" cstate="email"/>
          <a:stretch>
            <a:fillRect/>
          </a:stretch>
        </p:blipFill>
        <p:spPr>
          <a:xfrm>
            <a:off x="323528" y="4149080"/>
            <a:ext cx="1080120" cy="1684988"/>
          </a:xfrm>
          <a:prstGeom prst="rect">
            <a:avLst/>
          </a:prstGeom>
        </p:spPr>
      </p:pic>
      <p:sp>
        <p:nvSpPr>
          <p:cNvPr id="29" name="Прямоугольник 28"/>
          <p:cNvSpPr/>
          <p:nvPr/>
        </p:nvSpPr>
        <p:spPr>
          <a:xfrm>
            <a:off x="323528" y="836712"/>
            <a:ext cx="8640960" cy="369332"/>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a:ln w="381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ru-RU" dirty="0" smtClean="0">
                <a:latin typeface="Times New Roman" pitchFamily="18" charset="0"/>
                <a:cs typeface="Times New Roman" pitchFamily="18" charset="0"/>
              </a:rPr>
              <a:t>Наиболее убедительно писатель излагает то, что пережил самолично.</a:t>
            </a:r>
          </a:p>
        </p:txBody>
      </p:sp>
      <p:sp>
        <p:nvSpPr>
          <p:cNvPr id="32" name="Прямоугольник 31"/>
          <p:cNvSpPr/>
          <p:nvPr/>
        </p:nvSpPr>
        <p:spPr>
          <a:xfrm>
            <a:off x="342578" y="3222501"/>
            <a:ext cx="4176464" cy="461665"/>
          </a:xfrm>
          <a:prstGeom prst="rect">
            <a:avLst/>
          </a:prstGeom>
          <a:solidFill>
            <a:schemeClr val="accent6">
              <a:lumMod val="40000"/>
              <a:lumOff val="60000"/>
            </a:schemeClr>
          </a:solid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800" dirty="0" smtClean="0">
                <a:latin typeface="Times New Roman" pitchFamily="18" charset="0"/>
                <a:cs typeface="Times New Roman" pitchFamily="18" charset="0"/>
              </a:rPr>
              <a:t>Волгин, И. Л.</a:t>
            </a:r>
          </a:p>
          <a:p>
            <a:r>
              <a:rPr lang="ru-RU" sz="800" dirty="0" smtClean="0">
                <a:latin typeface="Times New Roman" pitchFamily="18" charset="0"/>
                <a:cs typeface="Times New Roman" pitchFamily="18" charset="0"/>
              </a:rPr>
              <a:t>Пропавший заговор : Достоевский и политический процесс 1849 года / Игорь Волгин. – Москва : </a:t>
            </a:r>
            <a:r>
              <a:rPr lang="ru-RU" sz="800" dirty="0" err="1" smtClean="0">
                <a:latin typeface="Times New Roman" pitchFamily="18" charset="0"/>
                <a:cs typeface="Times New Roman" pitchFamily="18" charset="0"/>
              </a:rPr>
              <a:t>Либерея</a:t>
            </a:r>
            <a:r>
              <a:rPr lang="ru-RU" sz="800" dirty="0" smtClean="0">
                <a:latin typeface="Times New Roman" pitchFamily="18" charset="0"/>
                <a:cs typeface="Times New Roman" pitchFamily="18" charset="0"/>
              </a:rPr>
              <a:t>, 2000. – 703 с. : ил. , фото.</a:t>
            </a:r>
          </a:p>
        </p:txBody>
      </p:sp>
      <p:sp>
        <p:nvSpPr>
          <p:cNvPr id="23555" name="Rectangle 3"/>
          <p:cNvSpPr>
            <a:spLocks noChangeArrowheads="1"/>
          </p:cNvSpPr>
          <p:nvPr/>
        </p:nvSpPr>
        <p:spPr bwMode="auto">
          <a:xfrm>
            <a:off x="323528" y="6071183"/>
            <a:ext cx="4176464" cy="461665"/>
          </a:xfrm>
          <a:prstGeom prst="rect">
            <a:avLst/>
          </a:prstGeom>
          <a:solidFill>
            <a:schemeClr val="accent6">
              <a:lumMod val="40000"/>
              <a:lumOff val="60000"/>
            </a:schemeClr>
          </a:solidFill>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Кони, А. Ф.</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Воспоминания о писателях / Анатолий Кони ; [сост., вступ. ст. и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коммент</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Г. М. Миронова, Л. Г. Миронова]. – Москва : Правда, 1989. – 653 с. : ил., фото.</a:t>
            </a:r>
            <a:endParaRPr kumimoji="0" lang="ru-RU" sz="1050" b="0" i="0" u="none" strike="noStrike" cap="none" normalizeH="0" baseline="0" dirty="0" smtClean="0">
              <a:ln>
                <a:noFill/>
              </a:ln>
              <a:solidFill>
                <a:schemeClr val="tx1"/>
              </a:solidFill>
              <a:effectLst/>
              <a:latin typeface="Arial" pitchFamily="34" charset="0"/>
            </a:endParaRPr>
          </a:p>
        </p:txBody>
      </p:sp>
      <p:pic>
        <p:nvPicPr>
          <p:cNvPr id="16" name="Рисунок 15" descr="9866_2.jpeg"/>
          <p:cNvPicPr>
            <a:picLocks noChangeAspect="1"/>
          </p:cNvPicPr>
          <p:nvPr/>
        </p:nvPicPr>
        <p:blipFill>
          <a:blip r:embed="rId5" cstate="email"/>
          <a:stretch>
            <a:fillRect/>
          </a:stretch>
        </p:blipFill>
        <p:spPr>
          <a:xfrm>
            <a:off x="4716016" y="1412776"/>
            <a:ext cx="2180853" cy="254065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179512" y="116632"/>
            <a:ext cx="8784976" cy="1477328"/>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8100000" scaled="1"/>
            <a:tileRect/>
          </a:gradFill>
        </p:spPr>
        <p:txBody>
          <a:bodyPr wrap="square">
            <a:spAutoFit/>
          </a:bodyPr>
          <a:lstStyle/>
          <a:p>
            <a:pPr algn="just"/>
            <a:r>
              <a:rPr lang="ru-RU" dirty="0" smtClean="0">
                <a:latin typeface="Times New Roman" pitchFamily="18" charset="0"/>
                <a:cs typeface="Times New Roman" pitchFamily="18" charset="0"/>
              </a:rPr>
              <a:t>Если в 1840-х годах Достоевский выступал как оппозиционер существующему строю и был даже замешан в революционной пропаганде петрашевцев, то в последующие годы, после возвращения с каторги, в его мировоззрении произошел резкий поворот. В 1870-х годах он становится активным сторонником монархии, выступая за сильную государственную власть</a:t>
            </a:r>
            <a:endParaRPr lang="ru-RU" dirty="0">
              <a:latin typeface="Times New Roman" pitchFamily="18" charset="0"/>
              <a:cs typeface="Times New Roman" pitchFamily="18" charset="0"/>
            </a:endParaRPr>
          </a:p>
        </p:txBody>
      </p:sp>
      <p:sp>
        <p:nvSpPr>
          <p:cNvPr id="20481" name="Rectangle 1"/>
          <p:cNvSpPr>
            <a:spLocks noChangeArrowheads="1"/>
          </p:cNvSpPr>
          <p:nvPr/>
        </p:nvSpPr>
        <p:spPr bwMode="auto">
          <a:xfrm>
            <a:off x="1403648" y="1977805"/>
            <a:ext cx="5040560" cy="461665"/>
          </a:xfrm>
          <a:prstGeom prst="rect">
            <a:avLst/>
          </a:prstGeom>
          <a:solidFill>
            <a:schemeClr val="accent6">
              <a:lumMod val="60000"/>
              <a:lumOff val="40000"/>
            </a:schemeClr>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Волгин, И. Л.</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Родиться в России : Достоевский и современники : жизнь в документах / Игорь Волгин. – Москва : Книга, 1991. – 605 с. : ил. ,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портр</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(Писатели о писателях).</a:t>
            </a:r>
            <a:r>
              <a:rPr lang="ru-RU" sz="800" dirty="0" smtClean="0">
                <a:latin typeface="Times New Roman" pitchFamily="18"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endParaRPr>
          </a:p>
        </p:txBody>
      </p:sp>
      <p:pic>
        <p:nvPicPr>
          <p:cNvPr id="7" name="Рисунок 6" descr="волгин родиться в россии.jpg"/>
          <p:cNvPicPr>
            <a:picLocks noChangeAspect="1"/>
          </p:cNvPicPr>
          <p:nvPr/>
        </p:nvPicPr>
        <p:blipFill>
          <a:blip r:embed="rId3" cstate="email"/>
          <a:srcRect/>
          <a:stretch>
            <a:fillRect/>
          </a:stretch>
        </p:blipFill>
        <p:spPr>
          <a:xfrm>
            <a:off x="213420" y="1628800"/>
            <a:ext cx="1100609" cy="1656184"/>
          </a:xfrm>
          <a:prstGeom prst="rect">
            <a:avLst/>
          </a:prstGeom>
        </p:spPr>
      </p:pic>
      <p:sp>
        <p:nvSpPr>
          <p:cNvPr id="20482" name="Rectangle 2"/>
          <p:cNvSpPr>
            <a:spLocks noChangeArrowheads="1"/>
          </p:cNvSpPr>
          <p:nvPr/>
        </p:nvSpPr>
        <p:spPr bwMode="auto">
          <a:xfrm>
            <a:off x="6967314" y="5626098"/>
            <a:ext cx="2016224" cy="830997"/>
          </a:xfrm>
          <a:prstGeom prst="rect">
            <a:avLst/>
          </a:prstGeom>
          <a:solidFill>
            <a:schemeClr val="accent6">
              <a:lumMod val="60000"/>
              <a:lumOff val="40000"/>
            </a:schemeClr>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 М. Достоевский в воспоминаниях современников. [В 2 т.]. Т. 1. / [сост. А. Долина ; вступ. ст. Б. С.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Рюрикова</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оформ</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худож</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Шишловского</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Москва : Художественная литература, 1964. – 438 с. : ил.</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достоевский в воспоминаниях.jpg"/>
          <p:cNvPicPr>
            <a:picLocks noChangeAspect="1"/>
          </p:cNvPicPr>
          <p:nvPr/>
        </p:nvPicPr>
        <p:blipFill>
          <a:blip r:embed="rId4" cstate="email"/>
          <a:stretch>
            <a:fillRect/>
          </a:stretch>
        </p:blipFill>
        <p:spPr>
          <a:xfrm>
            <a:off x="5796136" y="5085184"/>
            <a:ext cx="890818" cy="1407492"/>
          </a:xfrm>
          <a:prstGeom prst="rect">
            <a:avLst/>
          </a:prstGeom>
        </p:spPr>
      </p:pic>
      <p:sp>
        <p:nvSpPr>
          <p:cNvPr id="20483" name="Rectangle 3"/>
          <p:cNvSpPr>
            <a:spLocks noChangeArrowheads="1"/>
          </p:cNvSpPr>
          <p:nvPr/>
        </p:nvSpPr>
        <p:spPr bwMode="auto">
          <a:xfrm>
            <a:off x="1403648" y="5696830"/>
            <a:ext cx="3312368" cy="830997"/>
          </a:xfrm>
          <a:prstGeom prst="rect">
            <a:avLst/>
          </a:prstGeom>
          <a:solidFill>
            <a:schemeClr val="accent6">
              <a:lumMod val="60000"/>
              <a:lumOff val="40000"/>
            </a:schemeClr>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Ермилов, В. В.</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Против реакционных идей в творчестве Ф. М. Достоевского : [стенограмма публичные лекции, прочитанной в Центральной лектории Общества в Москве] / Владимир Ермилов ; [Всесоюзное общество по распространению полит. и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знаний]. – Москва : Правда, 1948. – 17 с.</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3" name="Рисунок 12" descr="0_5334e_ee9a4b23_XL.jpg"/>
          <p:cNvPicPr>
            <a:picLocks noChangeAspect="1"/>
          </p:cNvPicPr>
          <p:nvPr/>
        </p:nvPicPr>
        <p:blipFill>
          <a:blip r:embed="rId5" cstate="email"/>
          <a:stretch>
            <a:fillRect/>
          </a:stretch>
        </p:blipFill>
        <p:spPr>
          <a:xfrm>
            <a:off x="251520" y="5064993"/>
            <a:ext cx="977214" cy="1491929"/>
          </a:xfrm>
          <a:prstGeom prst="rect">
            <a:avLst/>
          </a:prstGeom>
        </p:spPr>
      </p:pic>
      <p:sp>
        <p:nvSpPr>
          <p:cNvPr id="14" name="Прямоугольник 13"/>
          <p:cNvSpPr/>
          <p:nvPr/>
        </p:nvSpPr>
        <p:spPr>
          <a:xfrm>
            <a:off x="179512" y="3356992"/>
            <a:ext cx="6302796" cy="1200329"/>
          </a:xfrm>
          <a:prstGeom prst="rect">
            <a:avLst/>
          </a:prstGeom>
          <a:solidFill>
            <a:schemeClr val="accent6">
              <a:lumMod val="60000"/>
              <a:lumOff val="4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smtClean="0">
                <a:latin typeface="Times New Roman" pitchFamily="18" charset="0"/>
                <a:cs typeface="Times New Roman" pitchFamily="18" charset="0"/>
              </a:rPr>
              <a:t>Книга  посвящена малоисследованной и во многом загадочной истории рода Достоевских, сокровенным событиям детства и юности писателя, драматическим обстоятельствам его вступления в литературу. Жизнь Достоевского развертывается в тесном соотнесении с историческими судьбами России.</a:t>
            </a:r>
          </a:p>
          <a:p>
            <a:r>
              <a:rPr lang="ru-RU" sz="1200" dirty="0" smtClean="0">
                <a:latin typeface="Times New Roman" pitchFamily="18" charset="0"/>
                <a:cs typeface="Times New Roman" pitchFamily="18" charset="0"/>
              </a:rPr>
              <a:t>Книга необычна по жанру. Свободная, порой ироничная проза сочетается </a:t>
            </a:r>
            <a:r>
              <a:rPr lang="ru-RU" sz="1200" dirty="0" err="1" smtClean="0">
                <a:latin typeface="Times New Roman" pitchFamily="18" charset="0"/>
                <a:cs typeface="Times New Roman" pitchFamily="18" charset="0"/>
              </a:rPr>
              <a:t>c</a:t>
            </a:r>
            <a:r>
              <a:rPr lang="ru-RU" sz="1200" dirty="0" smtClean="0">
                <a:latin typeface="Times New Roman" pitchFamily="18" charset="0"/>
                <a:cs typeface="Times New Roman" pitchFamily="18" charset="0"/>
              </a:rPr>
              <a:t> захватывающим исследованием - своего рода романом в документах. </a:t>
            </a:r>
          </a:p>
        </p:txBody>
      </p:sp>
      <p:pic>
        <p:nvPicPr>
          <p:cNvPr id="15" name="Рисунок 14" descr="1434162024_dostoevskij_1863.jpg"/>
          <p:cNvPicPr>
            <a:picLocks noChangeAspect="1"/>
          </p:cNvPicPr>
          <p:nvPr/>
        </p:nvPicPr>
        <p:blipFill>
          <a:blip r:embed="rId6" cstate="email"/>
          <a:stretch>
            <a:fillRect/>
          </a:stretch>
        </p:blipFill>
        <p:spPr>
          <a:xfrm>
            <a:off x="6713190" y="1628800"/>
            <a:ext cx="2263329" cy="305167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0" y="0"/>
            <a:ext cx="9252520" cy="6858000"/>
          </a:xfrm>
          <a:prstGeom prst="rect">
            <a:avLst/>
          </a:prstGeom>
          <a:noFill/>
          <a:ln w="9525">
            <a:noFill/>
            <a:miter lim="800000"/>
            <a:headEnd/>
            <a:tailEnd/>
          </a:ln>
          <a:effectLst/>
        </p:spPr>
      </p:pic>
      <p:pic>
        <p:nvPicPr>
          <p:cNvPr id="16" name="Содержимое 15" descr="30.jpg"/>
          <p:cNvPicPr>
            <a:picLocks noGrp="1" noChangeAspect="1"/>
          </p:cNvPicPr>
          <p:nvPr>
            <p:ph sz="half" idx="2"/>
          </p:nvPr>
        </p:nvPicPr>
        <p:blipFill>
          <a:blip r:embed="rId3" cstate="email"/>
          <a:stretch>
            <a:fillRect/>
          </a:stretch>
        </p:blipFill>
        <p:spPr>
          <a:xfrm>
            <a:off x="3059832" y="1340768"/>
            <a:ext cx="2928892" cy="3951288"/>
          </a:xfrm>
          <a:prstGeom prst="ellipse">
            <a:avLst/>
          </a:prstGeom>
          <a:ln>
            <a:noFill/>
          </a:ln>
          <a:effectLst>
            <a:softEdge rad="112500"/>
          </a:effectLst>
        </p:spPr>
      </p:pic>
      <p:sp>
        <p:nvSpPr>
          <p:cNvPr id="2049" name="Rectangle 1"/>
          <p:cNvSpPr>
            <a:spLocks noChangeArrowheads="1"/>
          </p:cNvSpPr>
          <p:nvPr/>
        </p:nvSpPr>
        <p:spPr bwMode="auto">
          <a:xfrm>
            <a:off x="179512" y="63327"/>
            <a:ext cx="8784976" cy="1323439"/>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В 1870-х годах признание Достоевского в самых широких слоях русского общества, в том числе и среди молодежи разной идейной направленности, становится всеобщим. Достоевского как большого писателя высоко оценивает и царская власть. Среди почитателей писателя оказываются и молодые члены императорской семьи – сыновья Александра II Сергей и Павел Александровичи и Константин Константинович Романов.</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5796136" y="1412776"/>
            <a:ext cx="3131840" cy="5328592"/>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fontAlgn="base">
              <a:spcBef>
                <a:spcPct val="0"/>
              </a:spcBef>
              <a:spcAft>
                <a:spcPct val="0"/>
              </a:spcAft>
            </a:pPr>
            <a:r>
              <a:rPr lang="ru-RU" sz="1400" dirty="0" smtClean="0">
                <a:solidFill>
                  <a:srgbClr val="333333"/>
                </a:solidFill>
                <a:latin typeface="Times New Roman" pitchFamily="18" charset="0"/>
                <a:ea typeface="Calibri" pitchFamily="34" charset="0"/>
                <a:cs typeface="Times New Roman" pitchFamily="18" charset="0"/>
              </a:rPr>
              <a:t>Сам писатель в письме Победоносцеву 24 августа 1879 года называет свое литературное положение </a:t>
            </a:r>
            <a:r>
              <a:rPr lang="ru-RU" sz="1600" i="1" dirty="0" smtClean="0">
                <a:solidFill>
                  <a:srgbClr val="333333"/>
                </a:solidFill>
                <a:latin typeface="Times New Roman" pitchFamily="18" charset="0"/>
                <a:ea typeface="Calibri" pitchFamily="34" charset="0"/>
                <a:cs typeface="Times New Roman" pitchFamily="18" charset="0"/>
              </a:rPr>
              <a:t>«почти феноменальным», «как человек, пишущий против европейских начал, компрометировавший себя навеки «Бесами», то есть ретроградством и обскурантизмом, – как этот человек, помимо всех </a:t>
            </a:r>
            <a:r>
              <a:rPr lang="ru-RU" sz="1600" i="1" dirty="0" err="1" smtClean="0">
                <a:solidFill>
                  <a:srgbClr val="333333"/>
                </a:solidFill>
                <a:latin typeface="Times New Roman" pitchFamily="18" charset="0"/>
                <a:ea typeface="Calibri" pitchFamily="34" charset="0"/>
                <a:cs typeface="Times New Roman" pitchFamily="18" charset="0"/>
              </a:rPr>
              <a:t>европействующих</a:t>
            </a:r>
            <a:r>
              <a:rPr lang="ru-RU" sz="1600" i="1" dirty="0" smtClean="0">
                <a:solidFill>
                  <a:srgbClr val="333333"/>
                </a:solidFill>
                <a:latin typeface="Times New Roman" pitchFamily="18" charset="0"/>
                <a:ea typeface="Calibri" pitchFamily="34" charset="0"/>
                <a:cs typeface="Times New Roman" pitchFamily="18" charset="0"/>
              </a:rPr>
              <a:t>, их журналов, газет и критиков, все-таки признан молодежью нашей, вот этою самою расшатанной молодежью, ни </a:t>
            </a:r>
            <a:r>
              <a:rPr lang="ru-RU" sz="1600" i="1" dirty="0" err="1" smtClean="0">
                <a:solidFill>
                  <a:srgbClr val="333333"/>
                </a:solidFill>
                <a:latin typeface="Times New Roman" pitchFamily="18" charset="0"/>
                <a:ea typeface="Calibri" pitchFamily="34" charset="0"/>
                <a:cs typeface="Times New Roman" pitchFamily="18" charset="0"/>
              </a:rPr>
              <a:t>гилятиной</a:t>
            </a:r>
            <a:r>
              <a:rPr lang="ru-RU" sz="1600" i="1" dirty="0" smtClean="0">
                <a:solidFill>
                  <a:srgbClr val="333333"/>
                </a:solidFill>
                <a:latin typeface="Times New Roman" pitchFamily="18" charset="0"/>
                <a:ea typeface="Calibri" pitchFamily="34" charset="0"/>
                <a:cs typeface="Times New Roman" pitchFamily="18" charset="0"/>
              </a:rPr>
              <a:t> и проч.? Они объявили уже, что от меня одного ждут искреннего и симпатичного слова и что меня одного считают своим руководящим писателем»</a:t>
            </a:r>
            <a:endParaRPr lang="ru-RU" sz="1600" i="1" dirty="0" smtClean="0">
              <a:latin typeface="Times New Roman" pitchFamily="18" charset="0"/>
              <a:cs typeface="Times New Roman" pitchFamily="18" charset="0"/>
            </a:endParaRPr>
          </a:p>
        </p:txBody>
      </p:sp>
      <p:sp>
        <p:nvSpPr>
          <p:cNvPr id="7" name="Прямоугольник 6"/>
          <p:cNvSpPr/>
          <p:nvPr/>
        </p:nvSpPr>
        <p:spPr>
          <a:xfrm>
            <a:off x="179512" y="2996952"/>
            <a:ext cx="3024336" cy="2123658"/>
          </a:xfrm>
          <a:prstGeom prst="rect">
            <a:avLst/>
          </a:prstGeom>
          <a:solidFill>
            <a:schemeClr val="accent6">
              <a:lumMod val="40000"/>
              <a:lumOff val="6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smtClean="0">
                <a:latin typeface="Times New Roman" pitchFamily="18" charset="0"/>
                <a:cs typeface="Times New Roman" pitchFamily="18" charset="0"/>
              </a:rPr>
              <a:t>Достоевский -  один  из величайших новаторов в области художественной формы. Можно даже сказать, что Достоевский создал как бы новую художественную модель мира, в которой многие из основных моментов старой художественной формы подверглись коренному преобразованию. Он создал совершенно новый тип художественного мышления,  условно названный  полифоническим</a:t>
            </a:r>
            <a:endParaRPr lang="ru-RU" sz="1200" dirty="0">
              <a:latin typeface="Times New Roman" pitchFamily="18" charset="0"/>
              <a:cs typeface="Times New Roman" pitchFamily="18" charset="0"/>
            </a:endParaRPr>
          </a:p>
        </p:txBody>
      </p:sp>
      <p:sp>
        <p:nvSpPr>
          <p:cNvPr id="8" name="Rectangle 1"/>
          <p:cNvSpPr>
            <a:spLocks noChangeArrowheads="1"/>
          </p:cNvSpPr>
          <p:nvPr/>
        </p:nvSpPr>
        <p:spPr bwMode="auto">
          <a:xfrm>
            <a:off x="1403648" y="1412776"/>
            <a:ext cx="1656184" cy="707886"/>
          </a:xfrm>
          <a:prstGeom prst="rect">
            <a:avLst/>
          </a:prstGeom>
          <a:solidFill>
            <a:schemeClr val="accent6">
              <a:lumMod val="40000"/>
              <a:lumOff val="60000"/>
            </a:schemeClr>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Бахтин, М. М.</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Проблемы поэтики Достоевского / Михаил Бахтин. – 4-е изд. – Москва : Советская Россия, 1979. – 320 с.</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бахтин.jpeg"/>
          <p:cNvPicPr>
            <a:picLocks noChangeAspect="1"/>
          </p:cNvPicPr>
          <p:nvPr/>
        </p:nvPicPr>
        <p:blipFill>
          <a:blip r:embed="rId4" cstate="email"/>
          <a:stretch>
            <a:fillRect/>
          </a:stretch>
        </p:blipFill>
        <p:spPr>
          <a:xfrm>
            <a:off x="179512" y="1412776"/>
            <a:ext cx="1240252" cy="1580406"/>
          </a:xfrm>
          <a:prstGeom prst="rect">
            <a:avLst/>
          </a:prstGeom>
        </p:spPr>
      </p:pic>
      <p:sp>
        <p:nvSpPr>
          <p:cNvPr id="19457" name="Rectangle 1"/>
          <p:cNvSpPr>
            <a:spLocks noChangeArrowheads="1"/>
          </p:cNvSpPr>
          <p:nvPr/>
        </p:nvSpPr>
        <p:spPr bwMode="auto">
          <a:xfrm>
            <a:off x="1259632" y="5366027"/>
            <a:ext cx="4464496" cy="1323439"/>
          </a:xfrm>
          <a:prstGeom prst="rect">
            <a:avLst/>
          </a:prstGeom>
          <a:solidFill>
            <a:schemeClr val="accent6">
              <a:lumMod val="40000"/>
              <a:lumOff val="60000"/>
            </a:schemeClr>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spcBef>
                <a:spcPct val="0"/>
              </a:spcBef>
              <a:spcAft>
                <a:spcPct val="0"/>
              </a:spcAft>
              <a:buClrTx/>
              <a:buSzTx/>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Кашина, Н. В.</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lvl="0" fontAlgn="base">
              <a:spcBef>
                <a:spcPct val="0"/>
              </a:spcBef>
              <a:spcAft>
                <a:spcPct val="0"/>
              </a:spcAf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Эстетика Ф. М. Достоевского / Надежда Кашина. – 2-е изд.,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испр</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доп. – Москва : Высшая школа, 1989. – 286 с. : ил.,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портр</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ru-RU" sz="800" dirty="0" smtClean="0">
                <a:solidFill>
                  <a:srgbClr val="000000"/>
                </a:solidFill>
                <a:latin typeface="Times New Roman" pitchFamily="18" charset="0"/>
                <a:ea typeface="Times New Roman" pitchFamily="18" charset="0"/>
                <a:cs typeface="Times New Roman" pitchFamily="18" charset="0"/>
              </a:rPr>
              <a:t> </a:t>
            </a:r>
          </a:p>
          <a:p>
            <a:pPr lvl="0" fontAlgn="base">
              <a:spcBef>
                <a:spcPct val="0"/>
              </a:spcBef>
              <a:spcAft>
                <a:spcPct val="0"/>
              </a:spcAft>
            </a:pPr>
            <a:endParaRPr lang="ru-RU" sz="800" dirty="0" smtClean="0">
              <a:solidFill>
                <a:srgbClr val="000000"/>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ru-RU" sz="1200" dirty="0" smtClean="0">
                <a:solidFill>
                  <a:srgbClr val="000000"/>
                </a:solidFill>
                <a:latin typeface="Times New Roman" pitchFamily="18" charset="0"/>
                <a:ea typeface="Times New Roman" pitchFamily="18" charset="0"/>
                <a:cs typeface="Times New Roman" pitchFamily="18" charset="0"/>
              </a:rPr>
              <a:t>Книга посвящена эстетическим взглядам Ф. М. Достоевского, их преломлению в художественном творчестве писателя, соотношению эстетики Достоевского с эстетическими теориями его времени и ее современному значению</a:t>
            </a:r>
            <a:endParaRPr kumimoji="0" lang="ru-RU" sz="1800" b="0" u="none" strike="noStrike" cap="none" normalizeH="0" baseline="0" dirty="0" smtClean="0">
              <a:ln>
                <a:noFill/>
              </a:ln>
              <a:solidFill>
                <a:schemeClr val="tx1"/>
              </a:solidFill>
              <a:effectLst/>
              <a:latin typeface="Arial" pitchFamily="34" charset="0"/>
            </a:endParaRPr>
          </a:p>
        </p:txBody>
      </p:sp>
      <p:pic>
        <p:nvPicPr>
          <p:cNvPr id="12" name="Рисунок 11" descr="кашина.jpg"/>
          <p:cNvPicPr>
            <a:picLocks noChangeAspect="1"/>
          </p:cNvPicPr>
          <p:nvPr/>
        </p:nvPicPr>
        <p:blipFill>
          <a:blip r:embed="rId5" cstate="email"/>
          <a:srcRect/>
          <a:stretch>
            <a:fillRect/>
          </a:stretch>
        </p:blipFill>
        <p:spPr>
          <a:xfrm>
            <a:off x="198562" y="5123284"/>
            <a:ext cx="1014350" cy="158417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cstate="email"/>
          <a:srcRect/>
          <a:stretch>
            <a:fillRect/>
          </a:stretch>
        </p:blipFill>
        <p:spPr bwMode="auto">
          <a:xfrm>
            <a:off x="0" y="0"/>
            <a:ext cx="9144000" cy="6872295"/>
          </a:xfrm>
          <a:prstGeom prst="rect">
            <a:avLst/>
          </a:prstGeom>
          <a:noFill/>
          <a:ln w="9525">
            <a:noFill/>
            <a:miter lim="800000"/>
            <a:headEnd/>
            <a:tailEnd/>
          </a:ln>
          <a:effectLst/>
        </p:spPr>
      </p:pic>
      <p:sp>
        <p:nvSpPr>
          <p:cNvPr id="5" name="Прямоугольник 4"/>
          <p:cNvSpPr/>
          <p:nvPr/>
        </p:nvSpPr>
        <p:spPr>
          <a:xfrm>
            <a:off x="2771800" y="188640"/>
            <a:ext cx="6065004" cy="1815882"/>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a:ln w="38100">
            <a:noFill/>
          </a:ln>
        </p:spPr>
        <p:txBody>
          <a:bodyPr wrap="square">
            <a:spAutoFit/>
          </a:bodyPr>
          <a:lstStyle/>
          <a:p>
            <a:pPr algn="just"/>
            <a:r>
              <a:rPr lang="ru-RU" sz="1600" dirty="0" smtClean="0">
                <a:latin typeface="Times New Roman" pitchFamily="18" charset="0"/>
                <a:cs typeface="Times New Roman" pitchFamily="18" charset="0"/>
              </a:rPr>
              <a:t>Социалист и бывший каторжник, азартный игрок, Достоевский, казалось бы, не мог иметь ничего общего с обер-прокурором Синода, сенатором-консерватором, «противником реформ», наставником царских детей Победоносцевым. В действительности же эти два человека в тот сложный момент российской истории оказались в одном политическом лагере, ибо их чрезвычайная идейная близость была отражением эпохи.</a:t>
            </a:r>
            <a:endParaRPr lang="ru-RU" sz="1600" dirty="0">
              <a:latin typeface="Times New Roman" pitchFamily="18" charset="0"/>
              <a:cs typeface="Times New Roman" pitchFamily="18" charset="0"/>
            </a:endParaRPr>
          </a:p>
        </p:txBody>
      </p:sp>
      <p:pic>
        <p:nvPicPr>
          <p:cNvPr id="6" name="Рисунок 5" descr="img9.jpg"/>
          <p:cNvPicPr>
            <a:picLocks noChangeAspect="1"/>
          </p:cNvPicPr>
          <p:nvPr/>
        </p:nvPicPr>
        <p:blipFill>
          <a:blip r:embed="rId3" cstate="email"/>
          <a:srcRect/>
          <a:stretch>
            <a:fillRect/>
          </a:stretch>
        </p:blipFill>
        <p:spPr>
          <a:xfrm>
            <a:off x="251520" y="188640"/>
            <a:ext cx="2304256" cy="3096344"/>
          </a:xfrm>
          <a:prstGeom prst="rect">
            <a:avLst/>
          </a:prstGeom>
          <a:ln w="38100">
            <a:solidFill>
              <a:schemeClr val="accent2">
                <a:lumMod val="75000"/>
              </a:schemeClr>
            </a:solidFill>
          </a:ln>
        </p:spPr>
        <p:style>
          <a:lnRef idx="2">
            <a:schemeClr val="accent1"/>
          </a:lnRef>
          <a:fillRef idx="1">
            <a:schemeClr val="lt1"/>
          </a:fillRef>
          <a:effectRef idx="0">
            <a:schemeClr val="accent1"/>
          </a:effectRef>
          <a:fontRef idx="minor">
            <a:schemeClr val="dk1"/>
          </a:fontRef>
        </p:style>
      </p:pic>
      <p:sp>
        <p:nvSpPr>
          <p:cNvPr id="7" name="Rectangle 1"/>
          <p:cNvSpPr>
            <a:spLocks noChangeArrowheads="1"/>
          </p:cNvSpPr>
          <p:nvPr/>
        </p:nvSpPr>
        <p:spPr bwMode="auto">
          <a:xfrm>
            <a:off x="251520" y="3501008"/>
            <a:ext cx="2304256" cy="276999"/>
          </a:xfrm>
          <a:prstGeom prst="rect">
            <a:avLst/>
          </a:prstGeom>
          <a:solidFill>
            <a:schemeClr val="accent6">
              <a:lumMod val="40000"/>
              <a:lumOff val="60000"/>
            </a:schemeClr>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ru-RU" sz="1200" dirty="0" smtClean="0">
                <a:solidFill>
                  <a:schemeClr val="tx1"/>
                </a:solidFill>
                <a:latin typeface="Times New Roman" pitchFamily="18" charset="0"/>
                <a:cs typeface="Times New Roman" pitchFamily="18" charset="0"/>
              </a:rPr>
              <a:t>И. Репин К.П.Победоносцев</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434" name="Rectangle 2"/>
          <p:cNvSpPr>
            <a:spLocks noChangeArrowheads="1"/>
          </p:cNvSpPr>
          <p:nvPr/>
        </p:nvSpPr>
        <p:spPr bwMode="auto">
          <a:xfrm>
            <a:off x="4167385" y="2298066"/>
            <a:ext cx="4649019" cy="461665"/>
          </a:xfrm>
          <a:prstGeom prst="rect">
            <a:avLst/>
          </a:prstGeom>
          <a:solidFill>
            <a:schemeClr val="accent6">
              <a:lumMod val="40000"/>
              <a:lumOff val="60000"/>
            </a:schemeClr>
          </a:solidFill>
          <a:ln w="38100">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Баландин</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 К.</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Русские мыслители / Рудольф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Баландин</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худож</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 Н. Соколов]. – Москва : АСТ :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Астравель</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Хранитель, 2006. – 539 с. : ил.,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портр</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(Великие и знаменитые). </a:t>
            </a:r>
          </a:p>
        </p:txBody>
      </p:sp>
      <p:pic>
        <p:nvPicPr>
          <p:cNvPr id="12" name="Рисунок 11" descr="R._K._Balandin__Russkie_mysliteli.jpeg"/>
          <p:cNvPicPr>
            <a:picLocks noChangeAspect="1"/>
          </p:cNvPicPr>
          <p:nvPr/>
        </p:nvPicPr>
        <p:blipFill>
          <a:blip r:embed="rId4" cstate="email"/>
          <a:stretch>
            <a:fillRect/>
          </a:stretch>
        </p:blipFill>
        <p:spPr>
          <a:xfrm>
            <a:off x="2843808" y="1988840"/>
            <a:ext cx="1057847" cy="1618506"/>
          </a:xfrm>
          <a:prstGeom prst="rect">
            <a:avLst/>
          </a:prstGeom>
          <a:ln w="38100">
            <a:noFill/>
          </a:ln>
        </p:spPr>
      </p:pic>
      <p:sp>
        <p:nvSpPr>
          <p:cNvPr id="13" name="Прямоугольник 12"/>
          <p:cNvSpPr/>
          <p:nvPr/>
        </p:nvSpPr>
        <p:spPr>
          <a:xfrm>
            <a:off x="251520" y="5589240"/>
            <a:ext cx="8568952" cy="1077218"/>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a:ln w="38100">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dirty="0" smtClean="0">
                <a:latin typeface="Times New Roman" pitchFamily="18" charset="0"/>
                <a:cs typeface="Times New Roman" pitchFamily="18" charset="0"/>
              </a:rPr>
              <a:t>Но самыми творческими встречами были их встречи по субботам на квартире Победоносцева на Литейном проспекте. Задушевные беседы, на которых они обсуждали философские и религиозные проблемы бытия и мироздания, пути развития России, а также сюжеты произведений Достоевского, длились далеко за полночь</a:t>
            </a:r>
            <a:endParaRPr lang="ru-RU" sz="1600" dirty="0">
              <a:latin typeface="Times New Roman" pitchFamily="18" charset="0"/>
              <a:cs typeface="Times New Roman" pitchFamily="18" charset="0"/>
            </a:endParaRPr>
          </a:p>
        </p:txBody>
      </p:sp>
      <p:sp>
        <p:nvSpPr>
          <p:cNvPr id="18435" name="Rectangle 3"/>
          <p:cNvSpPr>
            <a:spLocks noChangeArrowheads="1"/>
          </p:cNvSpPr>
          <p:nvPr/>
        </p:nvSpPr>
        <p:spPr bwMode="auto">
          <a:xfrm>
            <a:off x="4211960" y="4885999"/>
            <a:ext cx="4574604" cy="338554"/>
          </a:xfrm>
          <a:prstGeom prst="rect">
            <a:avLst/>
          </a:prstGeom>
          <a:solidFill>
            <a:schemeClr val="accent6">
              <a:lumMod val="40000"/>
              <a:lumOff val="60000"/>
            </a:schemeClr>
          </a:solidFill>
          <a:ln w="38100">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Гроссман</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 П.</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Литературные биографии / Леонид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Гроссман</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Москва : АСТ, 2013. – 540 с.</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Прямоугольник 15"/>
          <p:cNvSpPr/>
          <p:nvPr/>
        </p:nvSpPr>
        <p:spPr>
          <a:xfrm>
            <a:off x="4211960" y="3532634"/>
            <a:ext cx="4608512" cy="461665"/>
          </a:xfrm>
          <a:prstGeom prst="rect">
            <a:avLst/>
          </a:prstGeom>
          <a:solidFill>
            <a:schemeClr val="accent6">
              <a:lumMod val="40000"/>
              <a:lumOff val="60000"/>
            </a:schemeClr>
          </a:solidFill>
          <a:ln w="3810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eaLnBrk="0" fontAlgn="base" hangingPunct="0">
              <a:spcBef>
                <a:spcPct val="0"/>
              </a:spcBef>
              <a:spcAft>
                <a:spcPct val="0"/>
              </a:spcAft>
            </a:pPr>
            <a:r>
              <a:rPr lang="ru-RU" sz="1200" dirty="0" smtClean="0">
                <a:latin typeface="Times New Roman" pitchFamily="18" charset="0"/>
                <a:cs typeface="Times New Roman" pitchFamily="18" charset="0"/>
              </a:rPr>
              <a:t>Книги о неординарных личностях, в том числе и о </a:t>
            </a:r>
          </a:p>
          <a:p>
            <a:pPr eaLnBrk="0" fontAlgn="base" hangingPunct="0">
              <a:spcBef>
                <a:spcPct val="0"/>
              </a:spcBef>
              <a:spcAft>
                <a:spcPct val="0"/>
              </a:spcAft>
            </a:pPr>
            <a:r>
              <a:rPr lang="ru-RU" sz="1200" dirty="0" smtClean="0">
                <a:latin typeface="Times New Roman" pitchFamily="18" charset="0"/>
                <a:cs typeface="Times New Roman" pitchFamily="18" charset="0"/>
              </a:rPr>
              <a:t>Ф.М. Достоевском, о его взглядах, идеях, учениях</a:t>
            </a:r>
          </a:p>
        </p:txBody>
      </p:sp>
      <p:pic>
        <p:nvPicPr>
          <p:cNvPr id="18" name="Рисунок 17" descr="2709546.jpg"/>
          <p:cNvPicPr>
            <a:picLocks noChangeAspect="1"/>
          </p:cNvPicPr>
          <p:nvPr/>
        </p:nvPicPr>
        <p:blipFill>
          <a:blip r:embed="rId5" cstate="email"/>
          <a:stretch>
            <a:fillRect/>
          </a:stretch>
        </p:blipFill>
        <p:spPr>
          <a:xfrm>
            <a:off x="2843808" y="3717032"/>
            <a:ext cx="1080120" cy="1692418"/>
          </a:xfrm>
          <a:prstGeom prst="rect">
            <a:avLst/>
          </a:prstGeom>
        </p:spPr>
      </p:pic>
      <p:pic>
        <p:nvPicPr>
          <p:cNvPr id="21" name="Рисунок 20" descr="0_338f7_70f6b04e_XL.jpg"/>
          <p:cNvPicPr>
            <a:picLocks noChangeAspect="1"/>
          </p:cNvPicPr>
          <p:nvPr/>
        </p:nvPicPr>
        <p:blipFill>
          <a:blip r:embed="rId6" cstate="email"/>
          <a:stretch>
            <a:fillRect/>
          </a:stretch>
        </p:blipFill>
        <p:spPr>
          <a:xfrm>
            <a:off x="251521" y="3976698"/>
            <a:ext cx="2304255" cy="139651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4064</TotalTime>
  <Words>4281</Words>
  <Application>Microsoft Office PowerPoint</Application>
  <PresentationFormat>Экран (4:3)</PresentationFormat>
  <Paragraphs>175</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Ф. М. Достоевский – великий русский писатель-реалист, знаток жизни, психолог, сострадающий бедным и угнетённым, гуманист, страстный обличитель лжи и лицемерия.</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ТБС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Полонская</dc:creator>
  <cp:lastModifiedBy>Полонская</cp:lastModifiedBy>
  <cp:revision>318</cp:revision>
  <dcterms:created xsi:type="dcterms:W3CDTF">2016-07-07T13:07:24Z</dcterms:created>
  <dcterms:modified xsi:type="dcterms:W3CDTF">2016-11-21T13:34:06Z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